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56" r:id="rId3"/>
    <p:sldId id="257" r:id="rId4"/>
    <p:sldId id="260" r:id="rId5"/>
    <p:sldId id="261" r:id="rId6"/>
    <p:sldId id="259" r:id="rId7"/>
    <p:sldId id="265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5" r:id="rId28"/>
    <p:sldId id="283" r:id="rId29"/>
    <p:sldId id="284" r:id="rId30"/>
    <p:sldId id="282" r:id="rId31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776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416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13/04/18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91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13/04/18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88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13/04/18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035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13/04/18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37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13/04/18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857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7"/>
            <a:ext cx="9144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2276873"/>
            <a:ext cx="82296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4015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23728" y="1268760"/>
            <a:ext cx="6563072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134072" y="1844825"/>
            <a:ext cx="6563072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6818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13/04/18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086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13/04/18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286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13/04/18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933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13/04/18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790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13/04/18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811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13/04/18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119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slideLayout" Target="../slideLayouts/slideLayout8.xml"/><Relationship Id="rId6" Type="http://schemas.openxmlformats.org/officeDocument/2006/relationships/slideLayout" Target="../slideLayouts/slideLayout9.xml"/><Relationship Id="rId7" Type="http://schemas.openxmlformats.org/officeDocument/2006/relationships/slideLayout" Target="../slideLayouts/slideLayout10.xml"/><Relationship Id="rId8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33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xStyles>
    <p:titleStyle>
      <a:lvl1pPr algn="l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CCD61-643D-44A5-A450-3A42A50CBC1E}" type="datetimeFigureOut">
              <a:rPr lang="en-US" smtClean="0"/>
              <a:t>13/04/18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F0832-F084-422D-97D1-AF848F4F2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35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free-powerpoint-templates-design.com/free-powerpoint-templates-design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google.com/imgres?imgurl=http://logok.org/wp-content/uploads/2014/05/Chevron-logo-arrow.png&amp;imgrefurl=http://logok.org/chevron-logo/&amp;h=1704&amp;w=2272&amp;tbnid=qtorB7wZGs4mCM:&amp;docid=zBBJG-uLzAqjiM&amp;ei=qS_fVrTwCMbE6QTIwo7IBQ&amp;tbm=isch&amp;client=safari&amp;ved=0ahUKEwj06Prn8LHLAhVGYpoKHUihA1kQMwgzKAAwAA" TargetMode="External"/><Relationship Id="rId3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67744" y="2967336"/>
            <a:ext cx="6876256" cy="218985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1">
                  <a:alpha val="86000"/>
                </a:schemeClr>
              </a:gs>
              <a:gs pos="100000">
                <a:schemeClr val="bg1">
                  <a:alpha val="9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683568" y="3245431"/>
            <a:ext cx="8130209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ko-KR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ПРЕДПРИНИМАТЕЛЬСТВО     КАК ВЫБОР ПРОФЕССИОНАЛЬНОЙ   ДЕЯТЕЛЬНОСТИ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7" name="TextBox 6">
            <a:hlinkClick r:id="rId2"/>
          </p:cNvPr>
          <p:cNvSpPr txBox="1"/>
          <p:nvPr/>
        </p:nvSpPr>
        <p:spPr>
          <a:xfrm>
            <a:off x="-6343" y="6615865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СЕРГЕЙ МУЗЫКА, СПЕЦИАЛИСТ БИЗНЕС ОБРАЗОВАНИЯ, АЛМАТЫ 2018</a:t>
            </a:r>
            <a:endParaRPr lang="ko-KR" altLang="en-US" sz="1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552" y="260648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ПРОФЕССИОНАЛЬНАЯ ОРИЕНТАЦИЯ В СТАРШИХ КЛАССАХ СРЕДНЕЙ  ШКОЛЫ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41221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 </a:t>
            </a:r>
            <a:r>
              <a:rPr lang="ru-RU" altLang="ko-KR" dirty="0" smtClean="0"/>
              <a:t>ПРЕДПРИНИМАТЕЛЬСТВО</a:t>
            </a:r>
            <a:endParaRPr lang="ko-KR" alt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547664" y="1268760"/>
            <a:ext cx="7139136" cy="460648"/>
          </a:xfrm>
          <a:solidFill>
            <a:schemeClr val="accent3"/>
          </a:solidFill>
        </p:spPr>
        <p:txBody>
          <a:bodyPr/>
          <a:lstStyle/>
          <a:p>
            <a:pPr algn="ctr"/>
            <a:r>
              <a:rPr lang="en-US" altLang="ko-KR" b="1" dirty="0">
                <a:latin typeface="Arial" pitchFamily="34" charset="0"/>
                <a:cs typeface="Arial" pitchFamily="34" charset="0"/>
              </a:rPr>
              <a:t>  </a:t>
            </a:r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altLang="ko-KR" b="1" dirty="0" smtClean="0">
                <a:latin typeface="Arial" pitchFamily="34" charset="0"/>
                <a:cs typeface="Arial" pitchFamily="34" charset="0"/>
              </a:rPr>
              <a:t>Социальное партнерство бизнеса и общества</a:t>
            </a:r>
            <a:endParaRPr lang="en-US" altLang="ko-KR" sz="2400" b="1" dirty="0">
              <a:cs typeface="Arial" pitchFamily="34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0"/>
          </p:nvPr>
        </p:nvSpPr>
        <p:spPr>
          <a:xfrm>
            <a:off x="1475656" y="1844825"/>
            <a:ext cx="7488832" cy="4608511"/>
          </a:xfrm>
        </p:spPr>
        <p:txBody>
          <a:bodyPr/>
          <a:lstStyle/>
          <a:p>
            <a:endParaRPr lang="en-US" sz="4000" dirty="0">
              <a:solidFill>
                <a:prstClr val="black"/>
              </a:solidFill>
              <a:latin typeface="ArialMT"/>
              <a:hlinkClick r:id="rId2"/>
            </a:endParaRPr>
          </a:p>
          <a:p>
            <a:endParaRPr lang="ko-KR" altLang="en-US" sz="2800" b="1" dirty="0">
              <a:cs typeface="Arial" pitchFamily="34" charset="0"/>
            </a:endParaRPr>
          </a:p>
        </p:txBody>
      </p:sp>
      <p:pic>
        <p:nvPicPr>
          <p:cNvPr id="2" name="Picture 1" descr="Chevron_Logo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772816"/>
            <a:ext cx="4248472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35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200800" cy="952882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 algn="ctr"/>
            <a:r>
              <a:rPr lang="en-US" altLang="ko-KR" dirty="0" smtClean="0"/>
              <a:t> </a:t>
            </a:r>
            <a:r>
              <a:rPr lang="ru-RU" altLang="ko-KR" dirty="0" smtClean="0"/>
              <a:t>ПРЕДПРИНИМАТЕЛИ</a:t>
            </a:r>
            <a:endParaRPr lang="ko-KR" alt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547664" y="1268760"/>
            <a:ext cx="7139136" cy="460648"/>
          </a:xfrm>
          <a:solidFill>
            <a:schemeClr val="accent3"/>
          </a:solidFill>
        </p:spPr>
        <p:txBody>
          <a:bodyPr/>
          <a:lstStyle/>
          <a:p>
            <a:pPr algn="ctr"/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altLang="ko-KR" b="1" dirty="0" smtClean="0">
                <a:latin typeface="Arial" pitchFamily="34" charset="0"/>
                <a:cs typeface="Arial" pitchFamily="34" charset="0"/>
              </a:rPr>
              <a:t>Кто они? </a:t>
            </a:r>
            <a:endParaRPr lang="en-US" altLang="ko-KR" sz="2400" b="1" dirty="0">
              <a:cs typeface="Arial" pitchFamily="34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0"/>
          </p:nvPr>
        </p:nvSpPr>
        <p:spPr>
          <a:xfrm>
            <a:off x="1475656" y="2132856"/>
            <a:ext cx="7488832" cy="4320480"/>
          </a:xfrm>
        </p:spPr>
        <p:txBody>
          <a:bodyPr/>
          <a:lstStyle/>
          <a:p>
            <a:r>
              <a:rPr lang="ru-RU" sz="2300" b="1" dirty="0" smtClean="0">
                <a:solidFill>
                  <a:srgbClr val="0000FF"/>
                </a:solidFill>
                <a:cs typeface="Arial" pitchFamily="34" charset="0"/>
              </a:rPr>
              <a:t>Предприниматель </a:t>
            </a:r>
            <a:r>
              <a:rPr lang="ru-RU" sz="2300" b="1" dirty="0" smtClean="0">
                <a:cs typeface="Arial" pitchFamily="34" charset="0"/>
              </a:rPr>
              <a:t>это </a:t>
            </a:r>
            <a:r>
              <a:rPr lang="ru-RU" sz="2300" b="1" dirty="0" smtClean="0"/>
              <a:t>человек определенного личностного склада, который в своем стремле-нии к получению прибыли самостоятельно вы-бирает способ экономической деятельности,   несет имущественную ответственность за её    результаты и на первом этапе своей деятель-  ности совмещает функции собственника капит-ала, наемного управляющего и работника.</a:t>
            </a:r>
            <a:endParaRPr lang="ru-RU" altLang="ko-KR" sz="23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72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200800" cy="952882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 algn="ctr"/>
            <a:r>
              <a:rPr lang="en-US" altLang="ko-KR" dirty="0" smtClean="0"/>
              <a:t> </a:t>
            </a:r>
            <a:r>
              <a:rPr lang="ru-RU" altLang="ko-KR" dirty="0" smtClean="0"/>
              <a:t>ПРЕДПРИНИМАТЕЛИ</a:t>
            </a:r>
            <a:endParaRPr lang="ko-KR" alt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547664" y="1268760"/>
            <a:ext cx="7139136" cy="460648"/>
          </a:xfrm>
          <a:solidFill>
            <a:schemeClr val="accent3"/>
          </a:solidFill>
        </p:spPr>
        <p:txBody>
          <a:bodyPr/>
          <a:lstStyle/>
          <a:p>
            <a:pPr algn="ctr"/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altLang="ko-KR" b="1" dirty="0" smtClean="0">
                <a:latin typeface="Arial" pitchFamily="34" charset="0"/>
                <a:cs typeface="Arial" pitchFamily="34" charset="0"/>
              </a:rPr>
              <a:t>Кто они? </a:t>
            </a:r>
            <a:endParaRPr lang="en-US" altLang="ko-KR" sz="2400" b="1" dirty="0">
              <a:cs typeface="Arial" pitchFamily="34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0"/>
          </p:nvPr>
        </p:nvSpPr>
        <p:spPr>
          <a:xfrm>
            <a:off x="1259632" y="2132856"/>
            <a:ext cx="7704856" cy="432048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Предприниматель </a:t>
            </a:r>
            <a:r>
              <a:rPr lang="ru-RU" sz="2400" b="1" dirty="0" smtClean="0"/>
              <a:t>- лицо, которое занимается  </a:t>
            </a:r>
          </a:p>
          <a:p>
            <a:r>
              <a:rPr lang="ru-RU" sz="2400" b="1" dirty="0" smtClean="0"/>
              <a:t>предпринимательской деятельностью,             изыскивает  средства для организации пред-   приятия и тем самым берёт на себя предпри-  нимательский риск.</a:t>
            </a:r>
            <a:endParaRPr lang="ru-RU" altLang="ko-KR" sz="2300" b="1" dirty="0">
              <a:cs typeface="Arial" pitchFamily="34" charset="0"/>
            </a:endParaRPr>
          </a:p>
        </p:txBody>
      </p:sp>
      <p:pic>
        <p:nvPicPr>
          <p:cNvPr id="2" name="Picture 1" descr="7321018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28" y="4365104"/>
            <a:ext cx="1795976" cy="2492896"/>
          </a:xfrm>
          <a:prstGeom prst="rect">
            <a:avLst/>
          </a:prstGeom>
        </p:spPr>
      </p:pic>
      <p:pic>
        <p:nvPicPr>
          <p:cNvPr id="3" name="Picture 2" descr="BU00529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653136"/>
            <a:ext cx="2232248" cy="2088232"/>
          </a:xfrm>
          <a:prstGeom prst="rect">
            <a:avLst/>
          </a:prstGeom>
        </p:spPr>
      </p:pic>
      <p:pic>
        <p:nvPicPr>
          <p:cNvPr id="5" name="Picture 4" descr="AA00621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653136"/>
            <a:ext cx="1584176" cy="217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85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200800" cy="952882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 algn="ctr"/>
            <a:r>
              <a:rPr lang="en-US" altLang="ko-KR" dirty="0" smtClean="0"/>
              <a:t> </a:t>
            </a:r>
            <a:r>
              <a:rPr lang="ru-RU" altLang="ko-KR" dirty="0" smtClean="0"/>
              <a:t>ПРЕДПРИНИМАТЕЛИ</a:t>
            </a:r>
            <a:endParaRPr lang="ko-KR" alt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547664" y="1268760"/>
            <a:ext cx="7139136" cy="460648"/>
          </a:xfrm>
          <a:solidFill>
            <a:schemeClr val="accent3"/>
          </a:solidFill>
        </p:spPr>
        <p:txBody>
          <a:bodyPr/>
          <a:lstStyle/>
          <a:p>
            <a:pPr algn="ctr"/>
            <a:r>
              <a:rPr lang="ru-RU" altLang="ko-KR" sz="2400" b="1" dirty="0" smtClean="0">
                <a:cs typeface="Arial" pitchFamily="34" charset="0"/>
              </a:rPr>
              <a:t>Чем они отличаются от других профессий:</a:t>
            </a:r>
            <a:endParaRPr lang="en-US" altLang="ko-KR" sz="2400" b="1" dirty="0">
              <a:cs typeface="Arial" pitchFamily="34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0"/>
          </p:nvPr>
        </p:nvSpPr>
        <p:spPr>
          <a:xfrm>
            <a:off x="1331640" y="1844824"/>
            <a:ext cx="7812360" cy="4608512"/>
          </a:xfrm>
        </p:spPr>
        <p:txBody>
          <a:bodyPr/>
          <a:lstStyle/>
          <a:p>
            <a:pPr marL="342900" lvl="0" indent="-342900">
              <a:buFont typeface="Arial"/>
              <a:buChar char="•"/>
            </a:pPr>
            <a:r>
              <a:rPr lang="ru-RU" sz="2400" b="1" dirty="0" smtClean="0"/>
              <a:t>Нежелание выполнять чужие распоряжения</a:t>
            </a:r>
          </a:p>
          <a:p>
            <a:pPr marL="342900" lvl="0" indent="-342900">
              <a:buFont typeface="Arial"/>
              <a:buChar char="•"/>
            </a:pPr>
            <a:r>
              <a:rPr lang="ru-RU" sz="2400" b="1" dirty="0" smtClean="0"/>
              <a:t>Нет возможности реализовать все свои </a:t>
            </a:r>
          </a:p>
          <a:p>
            <a:pPr lvl="0"/>
            <a:r>
              <a:rPr lang="ru-RU" sz="2400" b="1" dirty="0" smtClean="0"/>
              <a:t>    способности.</a:t>
            </a:r>
          </a:p>
          <a:p>
            <a:pPr marL="342900" lvl="0" indent="-342900">
              <a:buFont typeface="Arial"/>
              <a:buChar char="•"/>
            </a:pPr>
            <a:r>
              <a:rPr lang="ru-RU" sz="2400" b="1" dirty="0" smtClean="0"/>
              <a:t>Доход установлен на фиксированном уровне</a:t>
            </a:r>
          </a:p>
          <a:p>
            <a:pPr marL="342900" lvl="0" indent="-342900">
              <a:buFont typeface="Arial"/>
              <a:buChar char="•"/>
            </a:pPr>
            <a:r>
              <a:rPr lang="ru-RU" sz="2400" b="1" dirty="0" smtClean="0"/>
              <a:t>Ответственность ограничена.</a:t>
            </a:r>
          </a:p>
          <a:p>
            <a:pPr marL="342900" lvl="0" indent="-342900">
              <a:buFont typeface="Arial"/>
              <a:buChar char="•"/>
            </a:pPr>
            <a:r>
              <a:rPr lang="ru-RU" sz="2400" b="1" dirty="0" smtClean="0"/>
              <a:t>Много трудностей на пути реализации </a:t>
            </a:r>
          </a:p>
          <a:p>
            <a:pPr lvl="0"/>
            <a:r>
              <a:rPr lang="ru-RU" sz="2400" b="1" dirty="0" smtClean="0"/>
              <a:t>    собственных идей.</a:t>
            </a:r>
          </a:p>
          <a:p>
            <a:pPr marL="342900" lvl="0" indent="-342900">
              <a:buFont typeface="Arial"/>
              <a:buChar char="•"/>
            </a:pPr>
            <a:r>
              <a:rPr lang="ru-RU" sz="2400" b="1" dirty="0" smtClean="0"/>
              <a:t>Неудовлетворенность зависимостью от </a:t>
            </a:r>
          </a:p>
          <a:p>
            <a:pPr lvl="0"/>
            <a:r>
              <a:rPr lang="ru-RU" sz="2400" b="1" dirty="0" smtClean="0"/>
              <a:t>    работодателя.</a:t>
            </a:r>
          </a:p>
          <a:p>
            <a:endParaRPr lang="ru-RU" altLang="ko-KR" sz="23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628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200800" cy="952882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 algn="ctr"/>
            <a:r>
              <a:rPr lang="en-US" altLang="ko-KR" dirty="0" smtClean="0"/>
              <a:t> </a:t>
            </a:r>
            <a:r>
              <a:rPr lang="ru-RU" altLang="ko-KR" dirty="0" smtClean="0"/>
              <a:t>ПРЕДПРИНИМАТЕЛИ</a:t>
            </a:r>
            <a:endParaRPr lang="ko-KR" alt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547664" y="1268760"/>
            <a:ext cx="7139136" cy="460648"/>
          </a:xfrm>
          <a:solidFill>
            <a:schemeClr val="accent3"/>
          </a:solidFill>
        </p:spPr>
        <p:txBody>
          <a:bodyPr/>
          <a:lstStyle/>
          <a:p>
            <a:pPr algn="ctr"/>
            <a:r>
              <a:rPr lang="ru-RU" altLang="ko-KR" sz="2400" b="1" dirty="0" smtClean="0">
                <a:cs typeface="Arial" pitchFamily="34" charset="0"/>
              </a:rPr>
              <a:t>Чем они отличаются от других профессий:</a:t>
            </a:r>
            <a:endParaRPr lang="en-US" altLang="ko-KR" sz="2400" b="1" dirty="0">
              <a:cs typeface="Arial" pitchFamily="34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0"/>
          </p:nvPr>
        </p:nvSpPr>
        <p:spPr>
          <a:xfrm>
            <a:off x="1187624" y="1844824"/>
            <a:ext cx="7956376" cy="4608512"/>
          </a:xfrm>
        </p:spPr>
        <p:txBody>
          <a:bodyPr/>
          <a:lstStyle/>
          <a:p>
            <a:pPr marL="342900" lvl="0" indent="-342900">
              <a:buFont typeface="Arial"/>
              <a:buChar char="•"/>
            </a:pPr>
            <a:r>
              <a:rPr lang="ru-RU" sz="2400" b="1" dirty="0" smtClean="0"/>
              <a:t>Независимость – стремление быть самому     себе хозяином.</a:t>
            </a:r>
          </a:p>
          <a:p>
            <a:pPr marL="342900" lvl="0" indent="-342900">
              <a:buFont typeface="Arial"/>
              <a:buChar char="•"/>
            </a:pPr>
            <a:r>
              <a:rPr lang="ru-RU" sz="2400" b="1" dirty="0" smtClean="0"/>
              <a:t>Непосредственная потребность в работе.</a:t>
            </a:r>
          </a:p>
          <a:p>
            <a:pPr marL="342900" lvl="0" indent="-342900">
              <a:buFont typeface="Arial"/>
              <a:buChar char="•"/>
            </a:pPr>
            <a:r>
              <a:rPr lang="ru-RU" sz="2400" b="1" dirty="0" smtClean="0"/>
              <a:t>Поиск источника дополнительного дохода.</a:t>
            </a:r>
          </a:p>
          <a:p>
            <a:pPr marL="342900" lvl="0" indent="-342900">
              <a:buFont typeface="Arial"/>
              <a:buChar char="•"/>
            </a:pPr>
            <a:r>
              <a:rPr lang="ru-RU" sz="2400" b="1" dirty="0" smtClean="0"/>
              <a:t>Создание предприятия с целью последующейпередачи его детям.</a:t>
            </a:r>
          </a:p>
          <a:p>
            <a:pPr marL="342900" lvl="0" indent="-342900">
              <a:buFont typeface="Arial"/>
              <a:buChar char="•"/>
            </a:pPr>
            <a:r>
              <a:rPr lang="ru-RU" sz="2400" b="1" dirty="0" smtClean="0"/>
              <a:t>Желание зарабатывать денег больше, чем в </a:t>
            </a:r>
          </a:p>
          <a:p>
            <a:pPr lvl="0"/>
            <a:r>
              <a:rPr lang="ru-RU" sz="2400" b="1" dirty="0" smtClean="0"/>
              <a:t>    данный момент имеется возможность.</a:t>
            </a:r>
          </a:p>
          <a:p>
            <a:pPr marL="342900" lvl="0" indent="-342900">
              <a:buFont typeface="Arial"/>
              <a:buChar char="•"/>
            </a:pPr>
            <a:r>
              <a:rPr lang="ru-RU" sz="2400" b="1" dirty="0" smtClean="0"/>
              <a:t>Возможность доказать свою состоятельность</a:t>
            </a:r>
            <a:endParaRPr lang="ru-RU" sz="2400" b="1" dirty="0"/>
          </a:p>
          <a:p>
            <a:endParaRPr lang="ru-RU" altLang="ko-KR" sz="23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144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200800" cy="952882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 algn="ctr"/>
            <a:r>
              <a:rPr lang="en-US" altLang="ko-KR" dirty="0" smtClean="0"/>
              <a:t> </a:t>
            </a:r>
            <a:r>
              <a:rPr lang="ru-RU" altLang="ko-KR" dirty="0" smtClean="0"/>
              <a:t>ПРЕДПРИНИМАТЕЛИ</a:t>
            </a:r>
            <a:endParaRPr lang="ko-KR" alt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547664" y="1268760"/>
            <a:ext cx="7139136" cy="460648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altLang="ko-KR" sz="2400" b="1" dirty="0" smtClean="0">
                <a:cs typeface="Arial" pitchFamily="34" charset="0"/>
              </a:rPr>
              <a:t>Предпринимательские качества</a:t>
            </a:r>
            <a:endParaRPr lang="en-US" altLang="ko-KR" sz="2400" b="1" dirty="0">
              <a:cs typeface="Arial" pitchFamily="34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0"/>
          </p:nvPr>
        </p:nvSpPr>
        <p:spPr>
          <a:xfrm>
            <a:off x="1547664" y="1844824"/>
            <a:ext cx="7488832" cy="4608512"/>
          </a:xfrm>
        </p:spPr>
        <p:txBody>
          <a:bodyPr/>
          <a:lstStyle/>
          <a:p>
            <a:pPr lvl="0"/>
            <a:r>
              <a:rPr lang="ru-RU" sz="2400" b="1" dirty="0" smtClean="0">
                <a:solidFill>
                  <a:srgbClr val="0000FF"/>
                </a:solidFill>
              </a:rPr>
              <a:t>Высокая </a:t>
            </a:r>
            <a:r>
              <a:rPr lang="ru-RU" sz="2400" b="1" dirty="0">
                <a:solidFill>
                  <a:srgbClr val="0000FF"/>
                </a:solidFill>
              </a:rPr>
              <a:t>трудоспособность:</a:t>
            </a:r>
            <a:r>
              <a:rPr lang="ru-RU" sz="2400" dirty="0">
                <a:solidFill>
                  <a:srgbClr val="0000FF"/>
                </a:solidFill>
              </a:rPr>
              <a:t> </a:t>
            </a:r>
            <a:r>
              <a:rPr lang="ru-RU" sz="2400" b="1" dirty="0"/>
              <a:t>управление </a:t>
            </a:r>
            <a:r>
              <a:rPr lang="ru-RU" sz="2400" b="1" dirty="0" smtClean="0"/>
              <a:t>       бизнесом </a:t>
            </a:r>
            <a:r>
              <a:rPr lang="ru-RU" sz="2400" b="1" dirty="0"/>
              <a:t>требует больших затрат энергии и целеустремленности. Это связано с </a:t>
            </a:r>
            <a:r>
              <a:rPr lang="ru-RU" sz="2400" b="1" dirty="0" smtClean="0"/>
              <a:t>умением работать </a:t>
            </a:r>
            <a:r>
              <a:rPr lang="ru-RU" sz="2400" b="1" dirty="0"/>
              <a:t>при необходимости в течение </a:t>
            </a:r>
            <a:r>
              <a:rPr lang="ru-RU" sz="2400" b="1" dirty="0" smtClean="0"/>
              <a:t>дли-  тельного </a:t>
            </a:r>
            <a:r>
              <a:rPr lang="ru-RU" sz="2400" b="1" dirty="0"/>
              <a:t>времени, работать очень </a:t>
            </a:r>
            <a:r>
              <a:rPr lang="ru-RU" sz="2400" b="1" dirty="0" smtClean="0"/>
              <a:t>напряжен-но </a:t>
            </a:r>
            <a:r>
              <a:rPr lang="ru-RU" sz="2400" b="1" dirty="0"/>
              <a:t>в критических ситуациях и умением сохранять работоспособность даже тогда, когда </a:t>
            </a:r>
            <a:r>
              <a:rPr lang="ru-RU" sz="2400" b="1" dirty="0" smtClean="0"/>
              <a:t>   нормально </a:t>
            </a:r>
            <a:r>
              <a:rPr lang="ru-RU" sz="2400" b="1" dirty="0"/>
              <a:t>выспаться не удается.</a:t>
            </a:r>
          </a:p>
          <a:p>
            <a:endParaRPr lang="ru-RU" altLang="ko-KR" sz="2300" b="1" dirty="0">
              <a:cs typeface="Arial" pitchFamily="34" charset="0"/>
            </a:endParaRPr>
          </a:p>
        </p:txBody>
      </p:sp>
      <p:pic>
        <p:nvPicPr>
          <p:cNvPr id="2" name="Picture 1" descr="j030888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5085184"/>
            <a:ext cx="4608512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499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200800" cy="952882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 algn="ctr"/>
            <a:r>
              <a:rPr lang="en-US" altLang="ko-KR" dirty="0" smtClean="0"/>
              <a:t> </a:t>
            </a:r>
            <a:r>
              <a:rPr lang="ru-RU" altLang="ko-KR" dirty="0" smtClean="0"/>
              <a:t>ПРЕДПРИНИМАТЕЛИ</a:t>
            </a:r>
            <a:endParaRPr lang="ko-KR" alt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547664" y="1268760"/>
            <a:ext cx="7139136" cy="460648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altLang="ko-KR" sz="2400" b="1" dirty="0" smtClean="0">
                <a:cs typeface="Arial" pitchFamily="34" charset="0"/>
              </a:rPr>
              <a:t>Предпринимательские качества</a:t>
            </a:r>
            <a:endParaRPr lang="en-US" altLang="ko-KR" sz="2400" b="1" dirty="0">
              <a:cs typeface="Arial" pitchFamily="34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0"/>
          </p:nvPr>
        </p:nvSpPr>
        <p:spPr>
          <a:xfrm>
            <a:off x="1403648" y="1844824"/>
            <a:ext cx="7632848" cy="4608512"/>
          </a:xfrm>
        </p:spPr>
        <p:txBody>
          <a:bodyPr/>
          <a:lstStyle/>
          <a:p>
            <a:r>
              <a:rPr lang="ru-RU" sz="2400" b="1" dirty="0">
                <a:solidFill>
                  <a:srgbClr val="0000FF"/>
                </a:solidFill>
              </a:rPr>
              <a:t>Уверенность в собственных силах:</a:t>
            </a:r>
            <a:r>
              <a:rPr lang="ru-RU" sz="2400" dirty="0">
                <a:solidFill>
                  <a:srgbClr val="0000FF"/>
                </a:solidFill>
              </a:rPr>
              <a:t> </a:t>
            </a:r>
            <a:r>
              <a:rPr lang="ru-RU" sz="2400" b="1" dirty="0"/>
              <a:t>для </a:t>
            </a:r>
            <a:r>
              <a:rPr lang="ru-RU" sz="2400" b="1" dirty="0" smtClean="0"/>
              <a:t>           преуспевания </a:t>
            </a:r>
            <a:r>
              <a:rPr lang="ru-RU" sz="2400" b="1" dirty="0"/>
              <a:t>в бизнесе люди должны </a:t>
            </a:r>
            <a:r>
              <a:rPr lang="ru-RU" sz="2400" b="1" dirty="0" smtClean="0"/>
              <a:t>веритьв </a:t>
            </a:r>
            <a:r>
              <a:rPr lang="ru-RU" sz="2400" b="1" dirty="0"/>
              <a:t>самих себя и в свою способность достигать самими же собой поставленных целей. </a:t>
            </a:r>
            <a:endParaRPr lang="ru-RU" sz="2400" b="1" dirty="0" smtClean="0"/>
          </a:p>
          <a:p>
            <a:r>
              <a:rPr lang="ru-RU" sz="2400" b="1" dirty="0" smtClean="0"/>
              <a:t>Это  зачастую </a:t>
            </a:r>
            <a:r>
              <a:rPr lang="ru-RU" sz="2400" b="1" dirty="0"/>
              <a:t>выражается </a:t>
            </a:r>
            <a:r>
              <a:rPr lang="ru-RU" sz="2400" b="1" dirty="0" smtClean="0"/>
              <a:t>следующим </a:t>
            </a:r>
          </a:p>
          <a:p>
            <a:r>
              <a:rPr lang="ru-RU" sz="2400" b="1" dirty="0" smtClean="0"/>
              <a:t>убеждением:</a:t>
            </a: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Если вы к чему-то очень 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стремитесь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и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готовы </a:t>
            </a: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работать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над этим, 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то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вы своего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обязательно </a:t>
            </a: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добьетесь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».</a:t>
            </a:r>
          </a:p>
          <a:p>
            <a:pPr lvl="0"/>
            <a:endParaRPr lang="ru-RU" sz="2400" b="1" dirty="0">
              <a:solidFill>
                <a:srgbClr val="0000FF"/>
              </a:solidFill>
            </a:endParaRPr>
          </a:p>
          <a:p>
            <a:endParaRPr lang="ru-RU" altLang="ko-KR" sz="2300" b="1" dirty="0">
              <a:cs typeface="Arial" pitchFamily="34" charset="0"/>
            </a:endParaRPr>
          </a:p>
        </p:txBody>
      </p:sp>
      <p:pic>
        <p:nvPicPr>
          <p:cNvPr id="2" name="Picture 1" descr="j03167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933056"/>
            <a:ext cx="3081536" cy="240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683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200800" cy="952882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 algn="ctr"/>
            <a:r>
              <a:rPr lang="en-US" altLang="ko-KR" dirty="0" smtClean="0"/>
              <a:t> </a:t>
            </a:r>
            <a:r>
              <a:rPr lang="ru-RU" altLang="ko-KR" dirty="0" smtClean="0"/>
              <a:t>ПРЕДПРИНИМАТЕЛИ</a:t>
            </a:r>
            <a:endParaRPr lang="ko-KR" alt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547664" y="1268760"/>
            <a:ext cx="7139136" cy="460648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altLang="ko-KR" sz="2400" b="1" dirty="0" smtClean="0">
                <a:cs typeface="Arial" pitchFamily="34" charset="0"/>
              </a:rPr>
              <a:t>Предпринимательские качества</a:t>
            </a:r>
            <a:endParaRPr lang="en-US" altLang="ko-KR" sz="2400" b="1" dirty="0">
              <a:cs typeface="Arial" pitchFamily="34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0"/>
          </p:nvPr>
        </p:nvSpPr>
        <p:spPr>
          <a:xfrm>
            <a:off x="1403648" y="1844824"/>
            <a:ext cx="7632848" cy="4608512"/>
          </a:xfrm>
        </p:spPr>
        <p:txBody>
          <a:bodyPr/>
          <a:lstStyle/>
          <a:p>
            <a:pPr lvl="0"/>
            <a:r>
              <a:rPr lang="ru-RU" sz="2400" b="1" dirty="0">
                <a:solidFill>
                  <a:srgbClr val="0000FF"/>
                </a:solidFill>
              </a:rPr>
              <a:t>Построение собственного будущего:</a:t>
            </a:r>
            <a:r>
              <a:rPr lang="ru-RU" sz="2400" dirty="0">
                <a:solidFill>
                  <a:srgbClr val="0000FF"/>
                </a:solidFill>
              </a:rPr>
              <a:t> </a:t>
            </a:r>
            <a:endParaRPr lang="ru-RU" sz="2400" dirty="0" smtClean="0">
              <a:solidFill>
                <a:srgbClr val="0000FF"/>
              </a:solidFill>
            </a:endParaRPr>
          </a:p>
          <a:p>
            <a:pPr lvl="0"/>
            <a:r>
              <a:rPr lang="ru-RU" sz="2400" b="1" dirty="0" smtClean="0"/>
              <a:t>Целью большинства </a:t>
            </a:r>
            <a:r>
              <a:rPr lang="ru-RU" sz="2400" b="1" dirty="0"/>
              <a:t>преуспевающих </a:t>
            </a:r>
            <a:r>
              <a:rPr lang="ru-RU" sz="2400" b="1" dirty="0" smtClean="0"/>
              <a:t>бизнес-менов является </a:t>
            </a:r>
            <a:r>
              <a:rPr lang="ru-RU" sz="2400" b="1" dirty="0"/>
              <a:t>создание для себя надежной </a:t>
            </a:r>
            <a:r>
              <a:rPr lang="ru-RU" sz="2400" b="1" dirty="0" smtClean="0"/>
              <a:t>работы и </a:t>
            </a:r>
            <a:r>
              <a:rPr lang="ru-RU" sz="2400" b="1" dirty="0"/>
              <a:t>дохода; уверенность в достижении </a:t>
            </a:r>
            <a:r>
              <a:rPr lang="ru-RU" sz="2400" b="1" dirty="0" smtClean="0"/>
              <a:t> этой цели </a:t>
            </a:r>
            <a:r>
              <a:rPr lang="ru-RU" sz="2400" b="1" dirty="0"/>
              <a:t>базируется на их собственных </a:t>
            </a:r>
            <a:r>
              <a:rPr lang="ru-RU" sz="2400" b="1" dirty="0" smtClean="0"/>
              <a:t>спо-собностях</a:t>
            </a:r>
            <a:r>
              <a:rPr lang="ru-RU" sz="2400" b="1" dirty="0"/>
              <a:t>. Это означает понимание того, что может пройти несколько лет, пока размер получаемого от бизнеса дохода не достигнет </a:t>
            </a:r>
            <a:endParaRPr lang="ru-RU" sz="2400" b="1" dirty="0" smtClean="0"/>
          </a:p>
          <a:p>
            <a:pPr lvl="0">
              <a:lnSpc>
                <a:spcPct val="90000"/>
              </a:lnSpc>
            </a:pPr>
            <a:r>
              <a:rPr lang="ru-RU" sz="2400" b="1" dirty="0"/>
              <a:t>з</a:t>
            </a:r>
            <a:r>
              <a:rPr lang="ru-RU" sz="2400" b="1" dirty="0" smtClean="0"/>
              <a:t>аданного стандарта</a:t>
            </a:r>
            <a:r>
              <a:rPr lang="ru-RU" sz="2400" b="1" dirty="0"/>
              <a:t>.</a:t>
            </a:r>
          </a:p>
          <a:p>
            <a:endParaRPr lang="ru-RU" sz="2400" b="1" dirty="0">
              <a:solidFill>
                <a:srgbClr val="0000FF"/>
              </a:solidFill>
            </a:endParaRPr>
          </a:p>
          <a:p>
            <a:endParaRPr lang="ru-RU" altLang="ko-KR" sz="23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006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200800" cy="952882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 algn="ctr"/>
            <a:r>
              <a:rPr lang="en-US" altLang="ko-KR" dirty="0" smtClean="0"/>
              <a:t> </a:t>
            </a:r>
            <a:r>
              <a:rPr lang="ru-RU" altLang="ko-KR" dirty="0" smtClean="0"/>
              <a:t>ПРЕДПРИНИМАТЕЛИ</a:t>
            </a:r>
            <a:endParaRPr lang="ko-KR" alt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547664" y="1268760"/>
            <a:ext cx="7139136" cy="460648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altLang="ko-KR" sz="2400" b="1" dirty="0" smtClean="0">
                <a:cs typeface="Arial" pitchFamily="34" charset="0"/>
              </a:rPr>
              <a:t>Предпринимательские качества</a:t>
            </a:r>
            <a:endParaRPr lang="en-US" altLang="ko-KR" sz="2400" b="1" dirty="0">
              <a:cs typeface="Arial" pitchFamily="34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0"/>
          </p:nvPr>
        </p:nvSpPr>
        <p:spPr>
          <a:xfrm>
            <a:off x="1259632" y="1844824"/>
            <a:ext cx="7776864" cy="4608512"/>
          </a:xfrm>
        </p:spPr>
        <p:txBody>
          <a:bodyPr/>
          <a:lstStyle/>
          <a:p>
            <a:pPr lvl="0"/>
            <a:r>
              <a:rPr lang="ru-RU" sz="2400" b="1" dirty="0">
                <a:solidFill>
                  <a:srgbClr val="0000FF"/>
                </a:solidFill>
              </a:rPr>
              <a:t>Ориентация на достижение целей:</a:t>
            </a:r>
            <a:r>
              <a:rPr lang="ru-RU" sz="2400" dirty="0">
                <a:solidFill>
                  <a:srgbClr val="0000FF"/>
                </a:solidFill>
              </a:rPr>
              <a:t> </a:t>
            </a:r>
            <a:endParaRPr lang="en-US" sz="2400" dirty="0" smtClean="0">
              <a:solidFill>
                <a:srgbClr val="0000FF"/>
              </a:solidFill>
            </a:endParaRPr>
          </a:p>
          <a:p>
            <a:pPr lvl="0"/>
            <a:r>
              <a:rPr lang="ru-RU" sz="2400" b="1" dirty="0" smtClean="0"/>
              <a:t>преуспевание </a:t>
            </a:r>
            <a:r>
              <a:rPr lang="ru-RU" sz="2400" b="1" dirty="0"/>
              <a:t>в бизнесе зависит от </a:t>
            </a:r>
            <a:r>
              <a:rPr lang="ru-RU" sz="2400" b="1" dirty="0" smtClean="0"/>
              <a:t>способно-  сти устанавливать </a:t>
            </a:r>
            <a:r>
              <a:rPr lang="ru-RU" sz="2400" b="1" dirty="0"/>
              <a:t>реальные цели, а также </a:t>
            </a:r>
            <a:r>
              <a:rPr lang="ru-RU" sz="2400" b="1" dirty="0" smtClean="0"/>
              <a:t>ра- ботать </a:t>
            </a:r>
            <a:r>
              <a:rPr lang="ru-RU" sz="2400" b="1" dirty="0"/>
              <a:t>с твердой решимостью достичь их. Эта </a:t>
            </a:r>
            <a:r>
              <a:rPr lang="ru-RU" sz="2400" b="1" dirty="0" smtClean="0"/>
              <a:t>способность </a:t>
            </a:r>
            <a:r>
              <a:rPr lang="ru-RU" sz="2400" b="1" dirty="0"/>
              <a:t>к постановке целей (в отношении </a:t>
            </a:r>
            <a:r>
              <a:rPr lang="ru-RU" sz="2400" b="1" dirty="0" smtClean="0"/>
              <a:t>того</a:t>
            </a:r>
            <a:r>
              <a:rPr lang="ru-RU" sz="2400" b="1" dirty="0"/>
              <a:t>, что человек считает заслуживающим </a:t>
            </a:r>
            <a:r>
              <a:rPr lang="ru-RU" sz="2400" b="1" dirty="0" smtClean="0"/>
              <a:t>при-ложения </a:t>
            </a:r>
            <a:r>
              <a:rPr lang="ru-RU" sz="2400" b="1" dirty="0"/>
              <a:t>усилий) и работать в направлении </a:t>
            </a:r>
            <a:r>
              <a:rPr lang="ru-RU" sz="2400" b="1" dirty="0" smtClean="0"/>
              <a:t>их достижения </a:t>
            </a:r>
            <a:r>
              <a:rPr lang="ru-RU" sz="2400" b="1" dirty="0"/>
              <a:t>является фундаментальной для </a:t>
            </a:r>
            <a:r>
              <a:rPr lang="ru-RU" sz="2400" b="1" dirty="0" smtClean="0"/>
              <a:t>    предпринимателя</a:t>
            </a:r>
            <a:r>
              <a:rPr lang="ru-RU" sz="2400" b="1" dirty="0"/>
              <a:t>.</a:t>
            </a:r>
          </a:p>
          <a:p>
            <a:endParaRPr lang="ru-RU" sz="2400" b="1" dirty="0">
              <a:solidFill>
                <a:srgbClr val="0000FF"/>
              </a:solidFill>
            </a:endParaRPr>
          </a:p>
          <a:p>
            <a:endParaRPr lang="ru-RU" altLang="ko-KR" sz="2300" b="1" dirty="0">
              <a:cs typeface="Arial" pitchFamily="34" charset="0"/>
            </a:endParaRPr>
          </a:p>
        </p:txBody>
      </p:sp>
      <p:pic>
        <p:nvPicPr>
          <p:cNvPr id="5" name="Picture 4" descr="BU00592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797152"/>
            <a:ext cx="2664296" cy="20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87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200800" cy="952882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 algn="ctr"/>
            <a:r>
              <a:rPr lang="en-US" altLang="ko-KR" dirty="0" smtClean="0"/>
              <a:t> </a:t>
            </a:r>
            <a:r>
              <a:rPr lang="ru-RU" altLang="ko-KR" dirty="0" smtClean="0"/>
              <a:t>ПРЕДПРИНИМАТЕЛИ</a:t>
            </a:r>
            <a:endParaRPr lang="ko-KR" alt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547664" y="1268760"/>
            <a:ext cx="7139136" cy="460648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altLang="ko-KR" sz="2400" b="1" dirty="0" smtClean="0">
                <a:cs typeface="Arial" pitchFamily="34" charset="0"/>
              </a:rPr>
              <a:t>Предпринимательские качества</a:t>
            </a:r>
            <a:endParaRPr lang="en-US" altLang="ko-KR" sz="2400" b="1" dirty="0">
              <a:cs typeface="Arial" pitchFamily="34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0"/>
          </p:nvPr>
        </p:nvSpPr>
        <p:spPr>
          <a:xfrm>
            <a:off x="1259632" y="1844824"/>
            <a:ext cx="7776864" cy="4824536"/>
          </a:xfrm>
        </p:spPr>
        <p:txBody>
          <a:bodyPr/>
          <a:lstStyle/>
          <a:p>
            <a:pPr lvl="0"/>
            <a:r>
              <a:rPr lang="ru-RU" sz="2400" b="1" dirty="0">
                <a:solidFill>
                  <a:srgbClr val="0000FF"/>
                </a:solidFill>
              </a:rPr>
              <a:t>Упорство:</a:t>
            </a:r>
            <a:r>
              <a:rPr lang="ru-RU" sz="2400" dirty="0">
                <a:solidFill>
                  <a:srgbClr val="0000FF"/>
                </a:solidFill>
              </a:rPr>
              <a:t> </a:t>
            </a:r>
            <a:r>
              <a:rPr lang="ru-RU" sz="2400" b="1" dirty="0" smtClean="0"/>
              <a:t>у </a:t>
            </a:r>
            <a:r>
              <a:rPr lang="ru-RU" sz="2400" b="1" dirty="0"/>
              <a:t>большинства людей любой </a:t>
            </a:r>
            <a:r>
              <a:rPr lang="ru-RU" sz="2400" b="1" dirty="0" smtClean="0"/>
              <a:t>бизнеспериодически </a:t>
            </a:r>
            <a:r>
              <a:rPr lang="ru-RU" sz="2400" b="1" dirty="0"/>
              <a:t>приносит трудности и </a:t>
            </a:r>
            <a:r>
              <a:rPr lang="ru-RU" sz="2400" b="1" dirty="0" smtClean="0"/>
              <a:t>разочаро-вания</a:t>
            </a:r>
            <a:r>
              <a:rPr lang="ru-RU" sz="2400" b="1" dirty="0"/>
              <a:t>. Упорное продолжение работы и </a:t>
            </a:r>
            <a:r>
              <a:rPr lang="ru-RU" sz="2400" b="1" dirty="0" smtClean="0"/>
              <a:t>настой-чивость </a:t>
            </a:r>
            <a:r>
              <a:rPr lang="ru-RU" sz="2400" b="1" dirty="0"/>
              <a:t>в преодолении проблемы, вплоть до </a:t>
            </a:r>
            <a:r>
              <a:rPr lang="ru-RU" sz="2400" b="1" dirty="0" smtClean="0"/>
              <a:t> того </a:t>
            </a:r>
            <a:r>
              <a:rPr lang="ru-RU" sz="2400" b="1" dirty="0"/>
              <a:t>момента, когда она решается, – ключевые факторы достижения успеха.</a:t>
            </a:r>
          </a:p>
          <a:p>
            <a:endParaRPr lang="ru-RU" sz="2400" b="1" dirty="0">
              <a:solidFill>
                <a:srgbClr val="0000FF"/>
              </a:solidFill>
            </a:endParaRPr>
          </a:p>
          <a:p>
            <a:endParaRPr lang="ru-RU" altLang="ko-KR" sz="23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875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 </a:t>
            </a:r>
            <a:r>
              <a:rPr lang="ru-RU" altLang="ko-KR" dirty="0" smtClean="0"/>
              <a:t>Цель занятия:</a:t>
            </a:r>
            <a:endParaRPr lang="ko-KR" alt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1520" y="1484783"/>
            <a:ext cx="8604960" cy="3096345"/>
          </a:xfrm>
        </p:spPr>
        <p:txBody>
          <a:bodyPr/>
          <a:lstStyle/>
          <a:p>
            <a:r>
              <a:rPr lang="ru-RU" altLang="ko-KR" sz="2800" b="1" dirty="0" smtClean="0">
                <a:latin typeface="Times New Roman"/>
                <a:cs typeface="Times New Roman"/>
              </a:rPr>
              <a:t>1. Ознакомить учащихся выпускных классов </a:t>
            </a:r>
          </a:p>
          <a:p>
            <a:r>
              <a:rPr lang="ru-RU" altLang="ko-KR" sz="2800" b="1" dirty="0" smtClean="0">
                <a:latin typeface="Times New Roman"/>
                <a:cs typeface="Times New Roman"/>
              </a:rPr>
              <a:t>общеобразовательной школы с Предприниматель-  ством, как видом экономической, социальной и </a:t>
            </a:r>
          </a:p>
          <a:p>
            <a:r>
              <a:rPr lang="ru-RU" altLang="ko-KR" sz="2800" b="1" dirty="0" smtClean="0">
                <a:latin typeface="Times New Roman"/>
                <a:cs typeface="Times New Roman"/>
              </a:rPr>
              <a:t>профессиональной деятельностью.</a:t>
            </a:r>
          </a:p>
          <a:p>
            <a:endParaRPr lang="ru-RU" altLang="ko-KR" sz="2800" b="1" dirty="0" smtClean="0">
              <a:latin typeface="Times New Roman"/>
              <a:cs typeface="Times New Roman"/>
            </a:endParaRPr>
          </a:p>
          <a:p>
            <a:pPr marL="514350" indent="-514350">
              <a:buAutoNum type="arabicPeriod" startAt="2"/>
            </a:pPr>
            <a:endParaRPr lang="ru-RU" altLang="ko-KR" sz="2800" b="1" dirty="0" smtClean="0">
              <a:latin typeface="Times New Roman"/>
              <a:cs typeface="Times New Roman"/>
            </a:endParaRPr>
          </a:p>
          <a:p>
            <a:r>
              <a:rPr lang="ru-RU" altLang="ko-KR" sz="2800" b="1" dirty="0" smtClean="0"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11" name="Picture 10" descr="AA006219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3429000"/>
            <a:ext cx="2160240" cy="3235933"/>
          </a:xfrm>
          <a:prstGeom prst="rect">
            <a:avLst/>
          </a:prstGeom>
        </p:spPr>
      </p:pic>
      <p:pic>
        <p:nvPicPr>
          <p:cNvPr id="13" name="Picture 12" descr="j031696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501008"/>
            <a:ext cx="3240360" cy="2926080"/>
          </a:xfrm>
          <a:prstGeom prst="rect">
            <a:avLst/>
          </a:prstGeom>
        </p:spPr>
      </p:pic>
      <p:pic>
        <p:nvPicPr>
          <p:cNvPr id="16" name="Picture 15" descr="200235995-0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429000"/>
            <a:ext cx="3121152" cy="312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63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200800" cy="952882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 algn="ctr"/>
            <a:r>
              <a:rPr lang="en-US" altLang="ko-KR" dirty="0" smtClean="0"/>
              <a:t> </a:t>
            </a:r>
            <a:r>
              <a:rPr lang="ru-RU" altLang="ko-KR" dirty="0" smtClean="0"/>
              <a:t>ПРЕДПРИНИМАТЕЛИ</a:t>
            </a:r>
            <a:endParaRPr lang="ko-KR" alt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547664" y="1268760"/>
            <a:ext cx="7139136" cy="460648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altLang="ko-KR" sz="2400" b="1" dirty="0" smtClean="0">
                <a:cs typeface="Arial" pitchFamily="34" charset="0"/>
              </a:rPr>
              <a:t>Предпринимательские качества</a:t>
            </a:r>
            <a:endParaRPr lang="en-US" altLang="ko-KR" sz="2400" b="1" dirty="0">
              <a:cs typeface="Arial" pitchFamily="34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0"/>
          </p:nvPr>
        </p:nvSpPr>
        <p:spPr>
          <a:xfrm>
            <a:off x="1187624" y="1844824"/>
            <a:ext cx="7956376" cy="4824536"/>
          </a:xfrm>
        </p:spPr>
        <p:txBody>
          <a:bodyPr/>
          <a:lstStyle/>
          <a:p>
            <a:pPr lvl="0"/>
            <a:r>
              <a:rPr lang="ru-RU" sz="2400" b="1" dirty="0">
                <a:solidFill>
                  <a:srgbClr val="0000FF"/>
                </a:solidFill>
              </a:rPr>
              <a:t>Умение справляться с неудачами:</a:t>
            </a:r>
            <a:r>
              <a:rPr lang="ru-RU" sz="2400" dirty="0">
                <a:solidFill>
                  <a:srgbClr val="0000FF"/>
                </a:solidFill>
              </a:rPr>
              <a:t> </a:t>
            </a:r>
            <a:r>
              <a:rPr lang="ru-RU" sz="2400" b="1" dirty="0"/>
              <a:t>любой </a:t>
            </a:r>
            <a:r>
              <a:rPr lang="ru-RU" sz="2400" b="1" dirty="0" smtClean="0"/>
              <a:t>бизнеснеизбежно </a:t>
            </a:r>
            <a:r>
              <a:rPr lang="ru-RU" sz="2400" b="1" dirty="0"/>
              <a:t>содержит в себе подводные камни  </a:t>
            </a:r>
            <a:r>
              <a:rPr lang="ru-RU" sz="2400" b="1" dirty="0" smtClean="0"/>
              <a:t>  разочарования </a:t>
            </a:r>
            <a:r>
              <a:rPr lang="ru-RU" sz="2400" b="1" dirty="0"/>
              <a:t>и неудач, но также и высоты </a:t>
            </a:r>
            <a:r>
              <a:rPr lang="ru-RU" sz="2400" b="1" dirty="0" smtClean="0"/>
              <a:t>      успеха</a:t>
            </a:r>
            <a:r>
              <a:rPr lang="ru-RU" sz="2400" b="1" dirty="0"/>
              <a:t>. Умение справляться с неудачами </a:t>
            </a:r>
            <a:r>
              <a:rPr lang="ru-RU" sz="2400" b="1" dirty="0" smtClean="0"/>
              <a:t>пред- полагает </a:t>
            </a:r>
            <a:r>
              <a:rPr lang="ru-RU" sz="2400" b="1" dirty="0"/>
              <a:t>умение выявить источник неудачи, </a:t>
            </a:r>
            <a:r>
              <a:rPr lang="ru-RU" sz="2400" b="1" dirty="0" smtClean="0"/>
              <a:t>     сделать </a:t>
            </a:r>
            <a:r>
              <a:rPr lang="ru-RU" sz="2400" b="1" dirty="0"/>
              <a:t>соответствующие выводы и </a:t>
            </a:r>
            <a:r>
              <a:rPr lang="ru-RU" sz="2400" b="1" dirty="0" smtClean="0"/>
              <a:t>попытать-ся </a:t>
            </a:r>
            <a:r>
              <a:rPr lang="ru-RU" sz="2400" b="1" dirty="0"/>
              <a:t>найти в ней ростки новых возможностей. </a:t>
            </a:r>
            <a:endParaRPr lang="ru-RU" sz="2400" b="1" dirty="0" smtClean="0">
              <a:solidFill>
                <a:srgbClr val="0000FF"/>
              </a:solidFill>
            </a:endParaRPr>
          </a:p>
          <a:p>
            <a:endParaRPr lang="ru-RU" altLang="ko-KR" sz="2300" b="1" dirty="0">
              <a:cs typeface="Arial" pitchFamily="34" charset="0"/>
            </a:endParaRPr>
          </a:p>
        </p:txBody>
      </p:sp>
      <p:pic>
        <p:nvPicPr>
          <p:cNvPr id="3" name="Picture 2" descr="200235979-0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437112"/>
            <a:ext cx="2376264" cy="226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63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200800" cy="952882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 algn="ctr"/>
            <a:r>
              <a:rPr lang="en-US" altLang="ko-KR" dirty="0" smtClean="0"/>
              <a:t> </a:t>
            </a:r>
            <a:r>
              <a:rPr lang="ru-RU" altLang="ko-KR" dirty="0" smtClean="0"/>
              <a:t>ПРЕДПРИНИМАТЕЛИ</a:t>
            </a:r>
            <a:endParaRPr lang="ko-KR" alt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547664" y="1268760"/>
            <a:ext cx="7139136" cy="460648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altLang="ko-KR" sz="2400" b="1" dirty="0" smtClean="0">
                <a:cs typeface="Arial" pitchFamily="34" charset="0"/>
              </a:rPr>
              <a:t>Предпринимательские качества</a:t>
            </a:r>
            <a:endParaRPr lang="en-US" altLang="ko-KR" sz="2400" b="1" dirty="0">
              <a:cs typeface="Arial" pitchFamily="34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0"/>
          </p:nvPr>
        </p:nvSpPr>
        <p:spPr>
          <a:xfrm>
            <a:off x="1187624" y="1844824"/>
            <a:ext cx="7956376" cy="4824536"/>
          </a:xfrm>
        </p:spPr>
        <p:txBody>
          <a:bodyPr/>
          <a:lstStyle/>
          <a:p>
            <a:pPr lvl="0"/>
            <a:r>
              <a:rPr lang="ru-RU" sz="2800" b="1" dirty="0">
                <a:solidFill>
                  <a:srgbClr val="0000FF"/>
                </a:solidFill>
              </a:rPr>
              <a:t>Инициативность</a:t>
            </a:r>
            <a:r>
              <a:rPr lang="ru-RU" sz="2800" dirty="0">
                <a:solidFill>
                  <a:srgbClr val="0000FF"/>
                </a:solidFill>
              </a:rPr>
              <a:t>: </a:t>
            </a:r>
            <a:r>
              <a:rPr lang="ru-RU" sz="2800" b="1" dirty="0"/>
              <a:t>исследования </a:t>
            </a:r>
            <a:r>
              <a:rPr lang="ru-RU" sz="2800" b="1" dirty="0" smtClean="0"/>
              <a:t>показы- вают</a:t>
            </a:r>
            <a:r>
              <a:rPr lang="ru-RU" sz="2800" b="1" dirty="0"/>
              <a:t>, что преуспевающие бизнесмены </a:t>
            </a:r>
            <a:r>
              <a:rPr lang="ru-RU" sz="2800" b="1" dirty="0" smtClean="0"/>
              <a:t>   ищут </a:t>
            </a:r>
            <a:r>
              <a:rPr lang="ru-RU" sz="2800" b="1" dirty="0"/>
              <a:t>возможность проявить инициативу, взять инициативу в свои руки, ставя </a:t>
            </a:r>
            <a:r>
              <a:rPr lang="ru-RU" sz="2800" b="1" dirty="0" smtClean="0"/>
              <a:t>себяв </a:t>
            </a:r>
            <a:r>
              <a:rPr lang="ru-RU" sz="2800" b="1" dirty="0"/>
              <a:t>такое положение когда они лично </a:t>
            </a:r>
            <a:r>
              <a:rPr lang="ru-RU" sz="2800" b="1" dirty="0" smtClean="0"/>
              <a:t>          становятся </a:t>
            </a:r>
            <a:r>
              <a:rPr lang="ru-RU" sz="2800" b="1" dirty="0"/>
              <a:t>ответственными как за успех, так и за неудачу.</a:t>
            </a:r>
          </a:p>
        </p:txBody>
      </p:sp>
      <p:pic>
        <p:nvPicPr>
          <p:cNvPr id="5" name="Picture 4" descr="j03167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581128"/>
            <a:ext cx="3082921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63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200800" cy="952882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 algn="ctr"/>
            <a:r>
              <a:rPr lang="en-US" altLang="ko-KR" dirty="0" smtClean="0"/>
              <a:t> </a:t>
            </a:r>
            <a:r>
              <a:rPr lang="ru-RU" altLang="ko-KR" dirty="0" smtClean="0"/>
              <a:t>ПРЕДПРИНИМАТЕЛИ</a:t>
            </a:r>
            <a:endParaRPr lang="ko-KR" alt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547664" y="1268760"/>
            <a:ext cx="7139136" cy="460648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altLang="ko-KR" sz="2400" b="1" dirty="0" smtClean="0">
                <a:cs typeface="Arial" pitchFamily="34" charset="0"/>
              </a:rPr>
              <a:t>Предпринимательские качества</a:t>
            </a:r>
            <a:endParaRPr lang="en-US" altLang="ko-KR" sz="2400" b="1" dirty="0">
              <a:cs typeface="Arial" pitchFamily="34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0"/>
          </p:nvPr>
        </p:nvSpPr>
        <p:spPr>
          <a:xfrm>
            <a:off x="1187624" y="1844824"/>
            <a:ext cx="7956376" cy="4824536"/>
          </a:xfrm>
        </p:spPr>
        <p:txBody>
          <a:bodyPr/>
          <a:lstStyle/>
          <a:p>
            <a:pPr lvl="0"/>
            <a:r>
              <a:rPr lang="ru-RU" sz="2800" b="1" dirty="0">
                <a:solidFill>
                  <a:srgbClr val="0000FF"/>
                </a:solidFill>
              </a:rPr>
              <a:t>Умение действовать в условиях </a:t>
            </a:r>
            <a:r>
              <a:rPr lang="ru-RU" sz="2800" b="1" dirty="0" smtClean="0">
                <a:solidFill>
                  <a:srgbClr val="0000FF"/>
                </a:solidFill>
              </a:rPr>
              <a:t>неопре- деленности</a:t>
            </a:r>
            <a:r>
              <a:rPr lang="ru-RU" sz="2800" b="1" dirty="0">
                <a:solidFill>
                  <a:srgbClr val="0000FF"/>
                </a:solidFill>
              </a:rPr>
              <a:t>:</a:t>
            </a:r>
            <a:r>
              <a:rPr lang="ru-RU" sz="2800" dirty="0">
                <a:solidFill>
                  <a:srgbClr val="0000FF"/>
                </a:solidFill>
              </a:rPr>
              <a:t> </a:t>
            </a:r>
            <a:r>
              <a:rPr lang="ru-RU" sz="2600" b="1" dirty="0"/>
              <a:t>предпринимательство </a:t>
            </a:r>
            <a:r>
              <a:rPr lang="ru-RU" sz="2600" b="1" dirty="0" smtClean="0"/>
              <a:t>связанос </a:t>
            </a:r>
            <a:r>
              <a:rPr lang="ru-RU" sz="2600" b="1" dirty="0"/>
              <a:t>большей неопределенностью, чем </a:t>
            </a:r>
            <a:r>
              <a:rPr lang="ru-RU" sz="2600" b="1" dirty="0" smtClean="0"/>
              <a:t>наем-   ный </a:t>
            </a:r>
            <a:r>
              <a:rPr lang="ru-RU" sz="2600" b="1" dirty="0"/>
              <a:t>труд. Эта неопределенность может </a:t>
            </a:r>
            <a:r>
              <a:rPr lang="ru-RU" sz="2600" b="1" dirty="0" smtClean="0"/>
              <a:t>от-  носиться </a:t>
            </a:r>
            <a:r>
              <a:rPr lang="ru-RU" sz="2600" b="1" dirty="0"/>
              <a:t>к объему продаж и обороту, но </a:t>
            </a:r>
            <a:r>
              <a:rPr lang="ru-RU" sz="2600" b="1" dirty="0" smtClean="0"/>
              <a:t>      зачастую </a:t>
            </a:r>
            <a:r>
              <a:rPr lang="ru-RU" sz="2600" b="1" dirty="0"/>
              <a:t>касается и других областей, таких как поставки материалов и цены, </a:t>
            </a:r>
            <a:r>
              <a:rPr lang="ru-RU" sz="2600" b="1" dirty="0" smtClean="0"/>
              <a:t>банковскаяподдержка</a:t>
            </a:r>
            <a:r>
              <a:rPr lang="ru-RU" sz="2600" b="1" dirty="0"/>
              <a:t>. </a:t>
            </a:r>
            <a:endParaRPr lang="ru-RU" sz="2600" b="1" dirty="0" smtClean="0"/>
          </a:p>
          <a:p>
            <a:pPr lvl="0"/>
            <a:r>
              <a:rPr lang="ru-RU" sz="2600" b="1" dirty="0" smtClean="0"/>
              <a:t>Способность </a:t>
            </a:r>
            <a:r>
              <a:rPr lang="ru-RU" sz="2600" b="1" dirty="0"/>
              <a:t>действовать </a:t>
            </a:r>
            <a:r>
              <a:rPr lang="ru-RU" sz="2600" b="1" dirty="0" smtClean="0"/>
              <a:t>в  условиях </a:t>
            </a:r>
            <a:r>
              <a:rPr lang="ru-RU" sz="2600" b="1" dirty="0"/>
              <a:t>такой </a:t>
            </a:r>
            <a:r>
              <a:rPr lang="ru-RU" sz="2600" b="1" dirty="0" smtClean="0"/>
              <a:t>неопределенности     без     эмоциональной </a:t>
            </a:r>
            <a:r>
              <a:rPr lang="ru-RU" sz="2600" b="1" dirty="0"/>
              <a:t>перегрузки весьма необходима.</a:t>
            </a:r>
          </a:p>
        </p:txBody>
      </p:sp>
    </p:spTree>
    <p:extLst>
      <p:ext uri="{BB962C8B-B14F-4D97-AF65-F5344CB8AC3E}">
        <p14:creationId xmlns:p14="http://schemas.microsoft.com/office/powerpoint/2010/main" val="2110134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200800" cy="952882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 algn="ctr"/>
            <a:r>
              <a:rPr lang="en-US" altLang="ko-KR" dirty="0" smtClean="0"/>
              <a:t> </a:t>
            </a:r>
            <a:r>
              <a:rPr lang="ru-RU" altLang="ko-KR" dirty="0" smtClean="0"/>
              <a:t>ПРЕДПРИНИМАТЕЛИ</a:t>
            </a:r>
            <a:endParaRPr lang="ko-KR" alt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547664" y="1268760"/>
            <a:ext cx="7139136" cy="460648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altLang="ko-KR" sz="2400" b="1" dirty="0" smtClean="0">
                <a:cs typeface="Arial" pitchFamily="34" charset="0"/>
              </a:rPr>
              <a:t>Предпринимательские качества</a:t>
            </a:r>
            <a:endParaRPr lang="en-US" altLang="ko-KR" sz="2400" b="1" dirty="0">
              <a:cs typeface="Arial" pitchFamily="34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0"/>
          </p:nvPr>
        </p:nvSpPr>
        <p:spPr>
          <a:xfrm>
            <a:off x="1475656" y="1844824"/>
            <a:ext cx="7560840" cy="4824536"/>
          </a:xfrm>
        </p:spPr>
        <p:txBody>
          <a:bodyPr/>
          <a:lstStyle/>
          <a:p>
            <a:endParaRPr lang="ru-RU" sz="2800" b="1" dirty="0" smtClean="0">
              <a:solidFill>
                <a:srgbClr val="0000FF"/>
              </a:solidFill>
            </a:endParaRPr>
          </a:p>
          <a:p>
            <a:r>
              <a:rPr lang="ru-RU" sz="2800" b="1" dirty="0" smtClean="0">
                <a:solidFill>
                  <a:srgbClr val="0000FF"/>
                </a:solidFill>
              </a:rPr>
              <a:t>Надежность </a:t>
            </a:r>
            <a:r>
              <a:rPr lang="ru-RU" sz="2800" b="1" dirty="0">
                <a:solidFill>
                  <a:srgbClr val="0000FF"/>
                </a:solidFill>
              </a:rPr>
              <a:t>и честность</a:t>
            </a:r>
            <a:r>
              <a:rPr lang="ru-RU" sz="2800" b="1" dirty="0"/>
              <a:t>:</a:t>
            </a:r>
            <a:r>
              <a:rPr lang="ru-RU" sz="2800" dirty="0"/>
              <a:t> </a:t>
            </a:r>
            <a:endParaRPr lang="ru-RU" sz="2800" dirty="0" smtClean="0"/>
          </a:p>
          <a:p>
            <a:r>
              <a:rPr lang="ru-RU" sz="2600" b="1" dirty="0" smtClean="0"/>
              <a:t>такие качества, как </a:t>
            </a:r>
            <a:r>
              <a:rPr lang="ru-RU" sz="2600" b="1" dirty="0"/>
              <a:t>честность, </a:t>
            </a:r>
            <a:r>
              <a:rPr lang="ru-RU" sz="2600" b="1" dirty="0" smtClean="0"/>
              <a:t>порядоч-     ность в </a:t>
            </a:r>
            <a:r>
              <a:rPr lang="ru-RU" sz="2600" b="1" dirty="0"/>
              <a:t>деловых </a:t>
            </a:r>
            <a:r>
              <a:rPr lang="ru-RU" sz="2600" b="1" dirty="0" smtClean="0"/>
              <a:t> отношениях </a:t>
            </a:r>
            <a:r>
              <a:rPr lang="ru-RU" sz="2600" b="1" dirty="0"/>
              <a:t>и </a:t>
            </a:r>
            <a:r>
              <a:rPr lang="ru-RU" sz="2600" b="1" dirty="0" smtClean="0"/>
              <a:t>надеж-     ность</a:t>
            </a:r>
            <a:r>
              <a:rPr lang="ru-RU" sz="2600" b="1" dirty="0"/>
              <a:t>, </a:t>
            </a:r>
            <a:r>
              <a:rPr lang="ru-RU" sz="2600" b="1" dirty="0" smtClean="0"/>
              <a:t>заключающаяся </a:t>
            </a:r>
            <a:r>
              <a:rPr lang="ru-RU" sz="2600" b="1" dirty="0"/>
              <a:t>в </a:t>
            </a:r>
            <a:r>
              <a:rPr lang="ru-RU" sz="2600" b="1" dirty="0" smtClean="0"/>
              <a:t>исполнении         обещанного</a:t>
            </a:r>
            <a:r>
              <a:rPr lang="ru-RU" sz="2600" b="1" dirty="0"/>
              <a:t>, являются ключевыми </a:t>
            </a:r>
            <a:r>
              <a:rPr lang="ru-RU" sz="2600" b="1" dirty="0" smtClean="0"/>
              <a:t>факторами </a:t>
            </a:r>
            <a:r>
              <a:rPr lang="ru-RU" sz="2600" b="1" dirty="0"/>
              <a:t>успешного управления </a:t>
            </a:r>
            <a:r>
              <a:rPr lang="ru-RU" sz="2600" b="1" dirty="0" smtClean="0"/>
              <a:t>предприяти- ем</a:t>
            </a:r>
            <a:r>
              <a:rPr lang="ru-RU" sz="2600" b="1" dirty="0"/>
              <a:t>.</a:t>
            </a:r>
          </a:p>
          <a:p>
            <a:pPr lvl="0"/>
            <a:endParaRPr lang="ru-RU" sz="2600" b="1" dirty="0"/>
          </a:p>
        </p:txBody>
      </p:sp>
    </p:spTree>
    <p:extLst>
      <p:ext uri="{BB962C8B-B14F-4D97-AF65-F5344CB8AC3E}">
        <p14:creationId xmlns:p14="http://schemas.microsoft.com/office/powerpoint/2010/main" val="285548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200800" cy="952882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 algn="ctr"/>
            <a:r>
              <a:rPr lang="en-US" altLang="ko-KR" dirty="0" smtClean="0"/>
              <a:t> </a:t>
            </a:r>
            <a:r>
              <a:rPr lang="ru-RU" altLang="ko-KR" dirty="0" smtClean="0"/>
              <a:t>ПРЕДПРИНИМАТЕЛИ</a:t>
            </a:r>
            <a:endParaRPr lang="ko-KR" alt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547664" y="1268760"/>
            <a:ext cx="7139136" cy="460648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altLang="ko-KR" sz="2400" b="1" dirty="0" smtClean="0">
                <a:cs typeface="Arial" pitchFamily="34" charset="0"/>
              </a:rPr>
              <a:t>Предпринимательские качества</a:t>
            </a:r>
            <a:endParaRPr lang="en-US" altLang="ko-KR" sz="2400" b="1" dirty="0">
              <a:cs typeface="Arial" pitchFamily="34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0"/>
          </p:nvPr>
        </p:nvSpPr>
        <p:spPr>
          <a:xfrm>
            <a:off x="1187624" y="1844824"/>
            <a:ext cx="7848872" cy="4824536"/>
          </a:xfrm>
        </p:spPr>
        <p:txBody>
          <a:bodyPr/>
          <a:lstStyle/>
          <a:p>
            <a:pPr lvl="0"/>
            <a:r>
              <a:rPr lang="ru-RU" sz="2600" b="1" dirty="0">
                <a:solidFill>
                  <a:srgbClr val="0000FF"/>
                </a:solidFill>
              </a:rPr>
              <a:t>Умение брать риск на себя:</a:t>
            </a:r>
            <a:r>
              <a:rPr lang="ru-RU" sz="2600" dirty="0">
                <a:solidFill>
                  <a:srgbClr val="0000FF"/>
                </a:solidFill>
              </a:rPr>
              <a:t> </a:t>
            </a:r>
            <a:r>
              <a:rPr lang="ru-RU" sz="2600" b="1" dirty="0" smtClean="0"/>
              <a:t>деятельность     любого </a:t>
            </a:r>
            <a:r>
              <a:rPr lang="ru-RU" sz="2600" b="1" dirty="0"/>
              <a:t>предприятия связана с риском. </a:t>
            </a:r>
            <a:endParaRPr lang="ru-RU" sz="2600" b="1" dirty="0" smtClean="0"/>
          </a:p>
          <a:p>
            <a:pPr lvl="0">
              <a:lnSpc>
                <a:spcPct val="90000"/>
              </a:lnSpc>
            </a:pPr>
            <a:r>
              <a:rPr lang="ru-RU" sz="2600" b="1" dirty="0" smtClean="0"/>
              <a:t>Показателем </a:t>
            </a:r>
            <a:r>
              <a:rPr lang="ru-RU" sz="2600" b="1" dirty="0"/>
              <a:t>здесь является </a:t>
            </a:r>
            <a:r>
              <a:rPr lang="ru-RU" sz="2600" b="1" dirty="0" smtClean="0"/>
              <a:t>способность    принять </a:t>
            </a:r>
            <a:r>
              <a:rPr lang="ru-RU" sz="2600" b="1" dirty="0"/>
              <a:t>на себя измеренный или </a:t>
            </a:r>
            <a:r>
              <a:rPr lang="ru-RU" sz="2600" b="1" dirty="0" smtClean="0"/>
              <a:t>просчитан-ный </a:t>
            </a:r>
            <a:r>
              <a:rPr lang="ru-RU" sz="2600" b="1" dirty="0"/>
              <a:t>риск. Такое отношение к риску </a:t>
            </a:r>
            <a:endParaRPr lang="ru-RU" sz="2600" b="1" dirty="0" smtClean="0"/>
          </a:p>
          <a:p>
            <a:pPr lvl="0">
              <a:lnSpc>
                <a:spcPct val="90000"/>
              </a:lnSpc>
            </a:pPr>
            <a:r>
              <a:rPr lang="ru-RU" sz="2600" b="1" dirty="0" smtClean="0"/>
              <a:t>предполагает </a:t>
            </a:r>
            <a:r>
              <a:rPr lang="ru-RU" sz="2600" b="1" dirty="0"/>
              <a:t>определение наиболее </a:t>
            </a:r>
            <a:r>
              <a:rPr lang="ru-RU" sz="2600" b="1" dirty="0" smtClean="0"/>
              <a:t>ве-     роятных </a:t>
            </a:r>
            <a:r>
              <a:rPr lang="ru-RU" sz="2600" b="1" dirty="0"/>
              <a:t>цен и прибылей, вероятности </a:t>
            </a:r>
            <a:r>
              <a:rPr lang="ru-RU" sz="2600" b="1" dirty="0" smtClean="0"/>
              <a:t>до-  стижения </a:t>
            </a:r>
            <a:r>
              <a:rPr lang="ru-RU" sz="2600" b="1" dirty="0"/>
              <a:t>успеха и веры в свои </a:t>
            </a:r>
            <a:r>
              <a:rPr lang="ru-RU" sz="2600" b="1" dirty="0" smtClean="0"/>
              <a:t>способно-   сти </a:t>
            </a:r>
            <a:r>
              <a:rPr lang="ru-RU" sz="2600" b="1" dirty="0"/>
              <a:t>сделать так, что этот риск </a:t>
            </a:r>
            <a:r>
              <a:rPr lang="ru-RU" sz="2600" b="1" dirty="0" smtClean="0"/>
              <a:t>полностью    окупится.</a:t>
            </a:r>
            <a:endParaRPr lang="ru-RU" sz="2600" dirty="0"/>
          </a:p>
          <a:p>
            <a:endParaRPr lang="ru-RU" sz="2800" b="1" dirty="0" smtClean="0">
              <a:solidFill>
                <a:srgbClr val="0000FF"/>
              </a:solidFill>
            </a:endParaRPr>
          </a:p>
          <a:p>
            <a:pPr lvl="0"/>
            <a:endParaRPr lang="ru-RU" sz="2600" b="1" dirty="0"/>
          </a:p>
        </p:txBody>
      </p:sp>
    </p:spTree>
    <p:extLst>
      <p:ext uri="{BB962C8B-B14F-4D97-AF65-F5344CB8AC3E}">
        <p14:creationId xmlns:p14="http://schemas.microsoft.com/office/powerpoint/2010/main" val="2928066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200800" cy="952882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 algn="ctr"/>
            <a:r>
              <a:rPr lang="en-US" altLang="ko-KR" dirty="0" smtClean="0"/>
              <a:t> </a:t>
            </a:r>
            <a:r>
              <a:rPr lang="ru-RU" altLang="ko-KR" dirty="0" smtClean="0"/>
              <a:t>ПРЕДПРИНИМАТЕЛИ</a:t>
            </a:r>
            <a:endParaRPr lang="ko-KR" alt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547664" y="1268760"/>
            <a:ext cx="7139136" cy="460648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altLang="ko-KR" sz="2400" b="1" dirty="0" smtClean="0">
                <a:cs typeface="Arial" pitchFamily="34" charset="0"/>
              </a:rPr>
              <a:t>Лидер и лидерские качества</a:t>
            </a:r>
            <a:endParaRPr lang="en-US" altLang="ko-KR" sz="2400" b="1" dirty="0">
              <a:cs typeface="Arial" pitchFamily="34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0"/>
          </p:nvPr>
        </p:nvSpPr>
        <p:spPr>
          <a:xfrm>
            <a:off x="1331640" y="1844824"/>
            <a:ext cx="7704856" cy="4824536"/>
          </a:xfrm>
        </p:spPr>
        <p:txBody>
          <a:bodyPr/>
          <a:lstStyle/>
          <a:p>
            <a:r>
              <a:rPr lang="ru-RU" sz="2800" b="1" dirty="0">
                <a:solidFill>
                  <a:srgbClr val="0000FF"/>
                </a:solidFill>
              </a:rPr>
              <a:t>Лидерство- это способность влиять на 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</a:rPr>
              <a:t>других </a:t>
            </a:r>
            <a:r>
              <a:rPr lang="ru-RU" sz="2800" b="1" dirty="0">
                <a:solidFill>
                  <a:srgbClr val="0000FF"/>
                </a:solidFill>
              </a:rPr>
              <a:t>людей имея</a:t>
            </a:r>
            <a:r>
              <a:rPr lang="en-US" sz="2800" b="1" dirty="0">
                <a:solidFill>
                  <a:srgbClr val="0000FF"/>
                </a:solidFill>
              </a:rPr>
              <a:t>,</a:t>
            </a:r>
            <a:r>
              <a:rPr lang="ru-RU" sz="2800" b="1" dirty="0">
                <a:solidFill>
                  <a:srgbClr val="0000FF"/>
                </a:solidFill>
              </a:rPr>
              <a:t> либо не имея </a:t>
            </a:r>
            <a:r>
              <a:rPr lang="ru-RU" sz="2800" b="1" dirty="0" smtClean="0">
                <a:solidFill>
                  <a:srgbClr val="0000FF"/>
                </a:solidFill>
              </a:rPr>
              <a:t>власт</a:t>
            </a:r>
            <a:r>
              <a:rPr lang="en-US" sz="2800" b="1" dirty="0">
                <a:solidFill>
                  <a:srgbClr val="0000FF"/>
                </a:solidFill>
              </a:rPr>
              <a:t>-</a:t>
            </a:r>
            <a:r>
              <a:rPr lang="ru-RU" sz="2800" b="1" dirty="0" smtClean="0">
                <a:solidFill>
                  <a:srgbClr val="0000FF"/>
                </a:solidFill>
              </a:rPr>
              <a:t>ных </a:t>
            </a:r>
            <a:r>
              <a:rPr lang="ru-RU" sz="2800" b="1" dirty="0">
                <a:solidFill>
                  <a:srgbClr val="0000FF"/>
                </a:solidFill>
              </a:rPr>
              <a:t>полномочий</a:t>
            </a:r>
            <a:r>
              <a:rPr lang="en-US" sz="2800" b="1" dirty="0">
                <a:solidFill>
                  <a:srgbClr val="0000FF"/>
                </a:solidFill>
              </a:rPr>
              <a:t>. </a:t>
            </a:r>
          </a:p>
          <a:p>
            <a:r>
              <a:rPr lang="ru-RU" sz="2600" b="1" dirty="0">
                <a:solidFill>
                  <a:schemeClr val="tx1"/>
                </a:solidFill>
              </a:rPr>
              <a:t>Лидерство это прямая функция состоящая из трех элементов </a:t>
            </a:r>
            <a:r>
              <a:rPr lang="ru-RU" sz="2600" b="1" dirty="0" smtClean="0">
                <a:solidFill>
                  <a:schemeClr val="tx1"/>
                </a:solidFill>
              </a:rPr>
              <a:t>межличностных комму</a:t>
            </a:r>
            <a:r>
              <a:rPr lang="en-US" sz="2600" b="1" dirty="0" smtClean="0">
                <a:solidFill>
                  <a:schemeClr val="tx1"/>
                </a:solidFill>
              </a:rPr>
              <a:t>- </a:t>
            </a:r>
            <a:r>
              <a:rPr lang="ru-RU" sz="2600" b="1" dirty="0" smtClean="0">
                <a:solidFill>
                  <a:schemeClr val="tx1"/>
                </a:solidFill>
              </a:rPr>
              <a:t>никаций:</a:t>
            </a:r>
            <a:endParaRPr lang="ru-RU" sz="2600" b="1" dirty="0"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ru-RU" sz="2400" b="1" i="1" dirty="0">
                <a:solidFill>
                  <a:schemeClr val="tx1"/>
                </a:solidFill>
              </a:rPr>
              <a:t>Осведомленность</a:t>
            </a:r>
          </a:p>
          <a:p>
            <a:pPr marL="285750" indent="-285750">
              <a:buFont typeface="Arial"/>
              <a:buChar char="•"/>
            </a:pPr>
            <a:r>
              <a:rPr lang="ru-RU" sz="2400" b="1" i="1" dirty="0">
                <a:solidFill>
                  <a:schemeClr val="tx1"/>
                </a:solidFill>
              </a:rPr>
              <a:t>Способность</a:t>
            </a:r>
          </a:p>
          <a:p>
            <a:pPr marL="285750" indent="-285750">
              <a:buFont typeface="Arial"/>
              <a:buChar char="•"/>
            </a:pPr>
            <a:r>
              <a:rPr lang="ru-RU" sz="2400" b="1" i="1" dirty="0">
                <a:solidFill>
                  <a:schemeClr val="tx1"/>
                </a:solidFill>
              </a:rPr>
              <a:t>Преданность делу/идее</a:t>
            </a:r>
          </a:p>
          <a:p>
            <a:endParaRPr lang="en-US" sz="2400" b="1" dirty="0" smtClean="0">
              <a:solidFill>
                <a:srgbClr val="0000FF"/>
              </a:solidFill>
            </a:endParaRPr>
          </a:p>
          <a:p>
            <a:endParaRPr lang="en-US" sz="2800" b="1" dirty="0">
              <a:solidFill>
                <a:srgbClr val="0000FF"/>
              </a:solidFill>
            </a:endParaRPr>
          </a:p>
          <a:p>
            <a:endParaRPr lang="en-US" sz="2800" b="1" dirty="0" smtClean="0">
              <a:solidFill>
                <a:srgbClr val="0000FF"/>
              </a:solidFill>
            </a:endParaRPr>
          </a:p>
          <a:p>
            <a:endParaRPr lang="ru-RU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154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200800" cy="952882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 algn="ctr"/>
            <a:r>
              <a:rPr lang="en-US" altLang="ko-KR" dirty="0" smtClean="0"/>
              <a:t> </a:t>
            </a:r>
            <a:r>
              <a:rPr lang="ru-RU" altLang="ko-KR" dirty="0" smtClean="0"/>
              <a:t>ПРЕДПРИНИМАТЕЛИ</a:t>
            </a:r>
            <a:endParaRPr lang="ko-KR" alt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547664" y="1268760"/>
            <a:ext cx="7139136" cy="460648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altLang="ko-KR" sz="2400" b="1" dirty="0" smtClean="0">
                <a:cs typeface="Arial" pitchFamily="34" charset="0"/>
              </a:rPr>
              <a:t>Лидер и лидерские качества</a:t>
            </a:r>
            <a:endParaRPr lang="en-US" altLang="ko-KR" sz="2400" b="1" dirty="0">
              <a:cs typeface="Arial" pitchFamily="34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0"/>
          </p:nvPr>
        </p:nvSpPr>
        <p:spPr>
          <a:xfrm>
            <a:off x="1187624" y="1844824"/>
            <a:ext cx="7848872" cy="4824536"/>
          </a:xfrm>
        </p:spPr>
        <p:txBody>
          <a:bodyPr/>
          <a:lstStyle/>
          <a:p>
            <a:pPr marL="457200" lvl="0" indent="-457200">
              <a:buFont typeface="Arial"/>
              <a:buChar char="•"/>
            </a:pPr>
            <a:r>
              <a:rPr lang="ru-RU" sz="2800" b="1" dirty="0"/>
              <a:t>Отношение к работникам как людям, </a:t>
            </a:r>
            <a:r>
              <a:rPr lang="ru-RU" sz="2800" b="1" dirty="0" smtClean="0"/>
              <a:t>ане </a:t>
            </a:r>
            <a:r>
              <a:rPr lang="ru-RU" sz="2800" b="1" dirty="0"/>
              <a:t>как к единицам в штатном </a:t>
            </a:r>
            <a:r>
              <a:rPr lang="ru-RU" sz="2800" b="1" dirty="0" smtClean="0"/>
              <a:t>распи</a:t>
            </a:r>
            <a:r>
              <a:rPr lang="en-US" sz="2800" b="1" dirty="0" smtClean="0"/>
              <a:t>-    </a:t>
            </a:r>
            <a:r>
              <a:rPr lang="ru-RU" sz="2800" b="1" dirty="0" smtClean="0"/>
              <a:t>сании</a:t>
            </a:r>
            <a:r>
              <a:rPr lang="ru-RU" sz="2800" b="1" dirty="0"/>
              <a:t>.</a:t>
            </a:r>
          </a:p>
          <a:p>
            <a:pPr marL="457200" lvl="0" indent="-457200">
              <a:buFont typeface="Arial"/>
              <a:buChar char="•"/>
            </a:pPr>
            <a:r>
              <a:rPr lang="ru-RU" sz="2800" b="1" dirty="0"/>
              <a:t>Тактичное поведение в отношениях с другими.</a:t>
            </a:r>
          </a:p>
          <a:p>
            <a:pPr marL="457200" lvl="0" indent="-457200">
              <a:buFont typeface="Arial"/>
              <a:buChar char="•"/>
            </a:pPr>
            <a:r>
              <a:rPr lang="ru-RU" sz="2800" b="1" dirty="0"/>
              <a:t>Порядочность и честность в </a:t>
            </a:r>
            <a:r>
              <a:rPr lang="ru-RU" sz="2800" b="1" dirty="0" smtClean="0"/>
              <a:t>отноше</a:t>
            </a:r>
            <a:r>
              <a:rPr lang="en-US" sz="2800" b="1" dirty="0" smtClean="0"/>
              <a:t>-  </a:t>
            </a:r>
            <a:r>
              <a:rPr lang="ru-RU" sz="2800" b="1" dirty="0" smtClean="0"/>
              <a:t>ниях </a:t>
            </a:r>
            <a:r>
              <a:rPr lang="ru-RU" sz="2800" b="1" dirty="0"/>
              <a:t>с другими.</a:t>
            </a:r>
          </a:p>
          <a:p>
            <a:pPr marL="457200" lvl="0" indent="-457200">
              <a:buFont typeface="Arial"/>
              <a:buChar char="•"/>
            </a:pPr>
            <a:r>
              <a:rPr lang="ru-RU" sz="2800" b="1" dirty="0"/>
              <a:t>Поведение, являющееся примером </a:t>
            </a:r>
            <a:r>
              <a:rPr lang="en-US" sz="2800" b="1" dirty="0" smtClean="0"/>
              <a:t>  </a:t>
            </a:r>
            <a:r>
              <a:rPr lang="ru-RU" sz="2800" b="1" dirty="0" smtClean="0"/>
              <a:t> для </a:t>
            </a:r>
            <a:r>
              <a:rPr lang="ru-RU" sz="2800" b="1" dirty="0"/>
              <a:t>других.</a:t>
            </a:r>
          </a:p>
          <a:p>
            <a:pPr marL="457200" lvl="0" indent="-457200">
              <a:buFont typeface="Arial"/>
              <a:buChar char="•"/>
            </a:pPr>
            <a:r>
              <a:rPr lang="ru-RU" sz="2800" b="1" dirty="0"/>
              <a:t>Дух сотрудничества</a:t>
            </a:r>
            <a:r>
              <a:rPr lang="ru-RU" sz="2800" dirty="0"/>
              <a:t>.</a:t>
            </a:r>
          </a:p>
          <a:p>
            <a:endParaRPr lang="ru-RU" sz="2800" b="1" dirty="0" smtClean="0">
              <a:solidFill>
                <a:srgbClr val="0000FF"/>
              </a:solidFill>
            </a:endParaRPr>
          </a:p>
          <a:p>
            <a:pPr marL="457200" lvl="0" indent="-457200">
              <a:buFont typeface="Arial"/>
              <a:buChar char="•"/>
            </a:pPr>
            <a:endParaRPr lang="ru-RU" sz="2600" b="1" dirty="0"/>
          </a:p>
        </p:txBody>
      </p:sp>
    </p:spTree>
    <p:extLst>
      <p:ext uri="{BB962C8B-B14F-4D97-AF65-F5344CB8AC3E}">
        <p14:creationId xmlns:p14="http://schemas.microsoft.com/office/powerpoint/2010/main" val="441963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200800" cy="952882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 algn="ctr"/>
            <a:r>
              <a:rPr lang="en-US" altLang="ko-KR" dirty="0" smtClean="0"/>
              <a:t> </a:t>
            </a:r>
            <a:r>
              <a:rPr lang="ru-RU" altLang="ko-KR" dirty="0" smtClean="0"/>
              <a:t>ПРЕДПРИНИМАТЕЛИ</a:t>
            </a:r>
            <a:endParaRPr lang="ko-KR" alt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547664" y="1268760"/>
            <a:ext cx="7139136" cy="460648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altLang="ko-KR" sz="2400" b="1" dirty="0" smtClean="0">
                <a:cs typeface="Arial" pitchFamily="34" charset="0"/>
              </a:rPr>
              <a:t>Лидер и лидерские качества</a:t>
            </a:r>
            <a:endParaRPr lang="en-US" altLang="ko-KR" sz="2400" b="1" dirty="0">
              <a:cs typeface="Arial" pitchFamily="34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0"/>
          </p:nvPr>
        </p:nvSpPr>
        <p:spPr>
          <a:xfrm>
            <a:off x="1187624" y="2132856"/>
            <a:ext cx="7848872" cy="4536504"/>
          </a:xfrm>
        </p:spPr>
        <p:txBody>
          <a:bodyPr/>
          <a:lstStyle/>
          <a:p>
            <a:pPr marL="457200" lvl="0" indent="-457200">
              <a:buFont typeface="Arial"/>
              <a:buChar char="•"/>
            </a:pPr>
            <a:r>
              <a:rPr lang="ru-RU" sz="2600" b="1" dirty="0"/>
              <a:t>Надежность.</a:t>
            </a:r>
          </a:p>
          <a:p>
            <a:pPr marL="457200" lvl="0" indent="-457200">
              <a:buFont typeface="Arial"/>
              <a:buChar char="•"/>
            </a:pPr>
            <a:r>
              <a:rPr lang="ru-RU" sz="2600" b="1" dirty="0"/>
              <a:t>Умение внимательно слушать и уважать точку зрения других.</a:t>
            </a:r>
          </a:p>
          <a:p>
            <a:pPr marL="457200" lvl="0" indent="-457200">
              <a:buFont typeface="Arial"/>
              <a:buChar char="•"/>
            </a:pPr>
            <a:r>
              <a:rPr lang="ru-RU" sz="2600" b="1" dirty="0"/>
              <a:t>Жизнерадостность и оптимизм.</a:t>
            </a:r>
          </a:p>
          <a:p>
            <a:pPr marL="457200" lvl="0" indent="-457200">
              <a:buFont typeface="Arial"/>
              <a:buChar char="•"/>
            </a:pPr>
            <a:r>
              <a:rPr lang="ru-RU" sz="2600" b="1" dirty="0"/>
              <a:t>Стремление помочь другим выполнять </a:t>
            </a:r>
            <a:r>
              <a:rPr lang="ru-RU" sz="2600" b="1" dirty="0" smtClean="0"/>
              <a:t>  их </a:t>
            </a:r>
            <a:r>
              <a:rPr lang="ru-RU" sz="2600" b="1" dirty="0"/>
              <a:t>работу наилучшим образом.</a:t>
            </a:r>
          </a:p>
          <a:p>
            <a:pPr marL="457200" lvl="0" indent="-457200">
              <a:buFont typeface="Arial"/>
              <a:buChar char="•"/>
            </a:pPr>
            <a:r>
              <a:rPr lang="ru-RU" sz="2600" b="1" dirty="0"/>
              <a:t>Восприимчивость к новым идеям.</a:t>
            </a:r>
          </a:p>
          <a:p>
            <a:endParaRPr lang="ru-RU" sz="2600" b="1" dirty="0" smtClean="0">
              <a:solidFill>
                <a:srgbClr val="0000FF"/>
              </a:solidFill>
            </a:endParaRPr>
          </a:p>
          <a:p>
            <a:pPr marL="457200" lvl="0" indent="-457200">
              <a:buFont typeface="Arial"/>
              <a:buChar char="•"/>
            </a:pPr>
            <a:endParaRPr lang="ru-RU" sz="2600" b="1" dirty="0"/>
          </a:p>
        </p:txBody>
      </p:sp>
    </p:spTree>
    <p:extLst>
      <p:ext uri="{BB962C8B-B14F-4D97-AF65-F5344CB8AC3E}">
        <p14:creationId xmlns:p14="http://schemas.microsoft.com/office/powerpoint/2010/main" val="3598286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200800" cy="952882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 algn="ctr"/>
            <a:r>
              <a:rPr lang="en-US" altLang="ko-KR" dirty="0" smtClean="0"/>
              <a:t> </a:t>
            </a:r>
            <a:r>
              <a:rPr lang="ru-RU" altLang="ko-KR" dirty="0" smtClean="0"/>
              <a:t>ПРЕДПРИНИМАТЕЛИ</a:t>
            </a:r>
            <a:endParaRPr lang="ko-KR" alt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547664" y="1268760"/>
            <a:ext cx="7139136" cy="460648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altLang="ko-KR" sz="2400" b="1" dirty="0" smtClean="0">
                <a:cs typeface="Arial" pitchFamily="34" charset="0"/>
              </a:rPr>
              <a:t>Лидер и лидерские качества</a:t>
            </a:r>
            <a:endParaRPr lang="en-US" altLang="ko-KR" sz="2400" b="1" dirty="0">
              <a:cs typeface="Arial" pitchFamily="34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0"/>
          </p:nvPr>
        </p:nvSpPr>
        <p:spPr>
          <a:xfrm>
            <a:off x="1187624" y="2132856"/>
            <a:ext cx="7848872" cy="4536504"/>
          </a:xfrm>
        </p:spPr>
        <p:txBody>
          <a:bodyPr/>
          <a:lstStyle/>
          <a:p>
            <a:pPr marL="457200" lvl="0" indent="-457200">
              <a:buFont typeface="Arial"/>
              <a:buChar char="•"/>
            </a:pPr>
            <a:r>
              <a:rPr lang="ru-RU" sz="2600" b="1" dirty="0"/>
              <a:t>Эмоциональная стабильность в </a:t>
            </a:r>
            <a:r>
              <a:rPr lang="ru-RU" sz="2600" b="1" dirty="0" smtClean="0"/>
              <a:t>отноше-ниях </a:t>
            </a:r>
            <a:r>
              <a:rPr lang="ru-RU" sz="2600" b="1" dirty="0"/>
              <a:t>между людьми.</a:t>
            </a:r>
          </a:p>
          <a:p>
            <a:pPr marL="457200" lvl="0" indent="-457200">
              <a:buFont typeface="Arial"/>
              <a:buChar char="•"/>
            </a:pPr>
            <a:r>
              <a:rPr lang="ru-RU" sz="2600" b="1" dirty="0"/>
              <a:t>Трудоспособность.</a:t>
            </a:r>
          </a:p>
          <a:p>
            <a:pPr marL="457200" lvl="0" indent="-457200">
              <a:buFont typeface="Arial"/>
              <a:buChar char="•"/>
            </a:pPr>
            <a:r>
              <a:rPr lang="ru-RU" sz="2600" b="1" dirty="0"/>
              <a:t>Лояльность по отношению к своим </a:t>
            </a:r>
            <a:r>
              <a:rPr lang="ru-RU" sz="2600" b="1" dirty="0" smtClean="0"/>
              <a:t>работникам</a:t>
            </a:r>
            <a:r>
              <a:rPr lang="ru-RU" sz="2600" b="1" dirty="0"/>
              <a:t>.</a:t>
            </a:r>
          </a:p>
          <a:p>
            <a:pPr marL="457200" lvl="0" indent="-457200">
              <a:buFont typeface="Arial"/>
              <a:buChar char="•"/>
            </a:pPr>
            <a:r>
              <a:rPr lang="ru-RU" sz="2600" b="1" dirty="0"/>
              <a:t>Последовательность в отношениях с </a:t>
            </a:r>
            <a:r>
              <a:rPr lang="ru-RU" sz="2600" b="1" dirty="0" smtClean="0"/>
              <a:t>     другими</a:t>
            </a:r>
            <a:r>
              <a:rPr lang="ru-RU" sz="2600" b="1" dirty="0"/>
              <a:t>.</a:t>
            </a:r>
          </a:p>
          <a:p>
            <a:pPr marL="457200" lvl="0" indent="-457200">
              <a:buFont typeface="Arial"/>
              <a:buChar char="•"/>
            </a:pPr>
            <a:r>
              <a:rPr lang="ru-RU" sz="2600" b="1" dirty="0"/>
              <a:t>Умение взять ответственность на себя.</a:t>
            </a:r>
          </a:p>
          <a:p>
            <a:pPr lvl="0"/>
            <a:endParaRPr lang="ru-RU" sz="2600" b="1" dirty="0"/>
          </a:p>
        </p:txBody>
      </p:sp>
    </p:spTree>
    <p:extLst>
      <p:ext uri="{BB962C8B-B14F-4D97-AF65-F5344CB8AC3E}">
        <p14:creationId xmlns:p14="http://schemas.microsoft.com/office/powerpoint/2010/main" val="3170219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200800" cy="952882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 algn="ctr"/>
            <a:r>
              <a:rPr lang="en-US" altLang="ko-KR" dirty="0" smtClean="0"/>
              <a:t> </a:t>
            </a:r>
            <a:r>
              <a:rPr lang="ru-RU" altLang="ko-KR" dirty="0" smtClean="0"/>
              <a:t>ПРЕДПРИНИМАТЕЛИ</a:t>
            </a:r>
            <a:endParaRPr lang="ko-KR" alt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547664" y="1268760"/>
            <a:ext cx="7488832" cy="460648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altLang="ko-KR" sz="2400" b="1" dirty="0" smtClean="0">
                <a:cs typeface="Arial" pitchFamily="34" charset="0"/>
              </a:rPr>
              <a:t>C </a:t>
            </a:r>
            <a:r>
              <a:rPr lang="ru-RU" altLang="ko-KR" sz="2400" b="1" dirty="0" smtClean="0">
                <a:cs typeface="Arial" pitchFamily="34" charset="0"/>
              </a:rPr>
              <a:t>чего начать/Элементы предпринимательства</a:t>
            </a:r>
            <a:endParaRPr lang="en-US" altLang="ko-KR" sz="2400" b="1" dirty="0">
              <a:cs typeface="Arial" pitchFamily="34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0"/>
          </p:nvPr>
        </p:nvSpPr>
        <p:spPr>
          <a:xfrm>
            <a:off x="971600" y="1844824"/>
            <a:ext cx="8064896" cy="4824536"/>
          </a:xfrm>
        </p:spPr>
        <p:txBody>
          <a:bodyPr/>
          <a:lstStyle/>
          <a:p>
            <a:pPr marL="457200" lvl="0" indent="-457200">
              <a:buFont typeface="Arial"/>
              <a:buChar char="•"/>
            </a:pPr>
            <a:r>
              <a:rPr lang="ru-RU" sz="2600" b="1" dirty="0"/>
              <a:t>Наблюдение за окружающей обстановкой.</a:t>
            </a:r>
          </a:p>
          <a:p>
            <a:pPr marL="457200" lvl="0" indent="-457200">
              <a:buFont typeface="Arial"/>
              <a:buChar char="•"/>
            </a:pPr>
            <a:r>
              <a:rPr lang="ru-RU" sz="2600" b="1" dirty="0"/>
              <a:t>Поиск возможностей, которые могут </a:t>
            </a:r>
            <a:r>
              <a:rPr lang="ru-RU" sz="2600" b="1" dirty="0" smtClean="0"/>
              <a:t>быть осуществлены </a:t>
            </a:r>
            <a:r>
              <a:rPr lang="ru-RU" sz="2600" b="1" dirty="0"/>
              <a:t>и принести </a:t>
            </a:r>
            <a:r>
              <a:rPr lang="ru-RU" sz="2600" b="1" dirty="0" smtClean="0"/>
              <a:t>определенные  выгоды</a:t>
            </a:r>
            <a:r>
              <a:rPr lang="ru-RU" sz="2600" b="1" dirty="0"/>
              <a:t>.</a:t>
            </a:r>
          </a:p>
          <a:p>
            <a:pPr marL="457200" lvl="0" indent="-457200">
              <a:buFont typeface="Arial"/>
              <a:buChar char="•"/>
            </a:pPr>
            <a:r>
              <a:rPr lang="ru-RU" sz="2600" b="1" dirty="0"/>
              <a:t>Мобилизация необходимых </a:t>
            </a:r>
            <a:r>
              <a:rPr lang="ru-RU" sz="2600" b="1" dirty="0" smtClean="0"/>
              <a:t>материаль-    ных </a:t>
            </a:r>
            <a:r>
              <a:rPr lang="ru-RU" sz="2600" b="1" dirty="0"/>
              <a:t>и психологических средств для </a:t>
            </a:r>
            <a:r>
              <a:rPr lang="ru-RU" sz="2600" b="1" dirty="0" smtClean="0"/>
              <a:t>достижения </a:t>
            </a:r>
            <a:r>
              <a:rPr lang="ru-RU" sz="2600" b="1" dirty="0"/>
              <a:t>цели.</a:t>
            </a:r>
          </a:p>
          <a:p>
            <a:pPr marL="457200" lvl="0" indent="-457200">
              <a:buFont typeface="Arial"/>
              <a:buChar char="•"/>
            </a:pPr>
            <a:r>
              <a:rPr lang="ru-RU" sz="2600" b="1" dirty="0"/>
              <a:t>Осуществление соответствующей деятельности по мере готовности.</a:t>
            </a:r>
          </a:p>
          <a:p>
            <a:pPr marL="457200" lvl="0" indent="-457200">
              <a:buFont typeface="Arial"/>
              <a:buChar char="•"/>
            </a:pPr>
            <a:r>
              <a:rPr lang="ru-RU" sz="2600" b="1" dirty="0"/>
              <a:t>Получение вознаграждения</a:t>
            </a:r>
            <a:r>
              <a:rPr lang="ru-RU" sz="2800" dirty="0"/>
              <a:t>.</a:t>
            </a:r>
          </a:p>
          <a:p>
            <a:endParaRPr lang="ru-RU" sz="2800" b="1" dirty="0" smtClean="0">
              <a:solidFill>
                <a:srgbClr val="0000FF"/>
              </a:solidFill>
            </a:endParaRPr>
          </a:p>
          <a:p>
            <a:pPr marL="457200" lvl="0" indent="-457200">
              <a:buFont typeface="Arial"/>
              <a:buChar char="•"/>
            </a:pPr>
            <a:endParaRPr lang="ru-RU" sz="2600" b="1" dirty="0"/>
          </a:p>
        </p:txBody>
      </p:sp>
    </p:spTree>
    <p:extLst>
      <p:ext uri="{BB962C8B-B14F-4D97-AF65-F5344CB8AC3E}">
        <p14:creationId xmlns:p14="http://schemas.microsoft.com/office/powerpoint/2010/main" val="936540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 </a:t>
            </a:r>
            <a:r>
              <a:rPr lang="ru-RU" altLang="ko-KR" dirty="0" smtClean="0"/>
              <a:t>Цель занятия:</a:t>
            </a:r>
            <a:endParaRPr lang="ko-KR" alt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1520" y="1268780"/>
            <a:ext cx="8712960" cy="3348536"/>
          </a:xfrm>
        </p:spPr>
        <p:txBody>
          <a:bodyPr/>
          <a:lstStyle/>
          <a:p>
            <a:r>
              <a:rPr lang="ru-RU" altLang="ko-KR" sz="2800" b="1" dirty="0" smtClean="0">
                <a:latin typeface="Times New Roman"/>
                <a:cs typeface="Times New Roman"/>
              </a:rPr>
              <a:t>2. Учащиеся узнают, кто такие Предприниматели</a:t>
            </a:r>
          </a:p>
          <a:p>
            <a:r>
              <a:rPr lang="ru-RU" altLang="ko-KR" sz="2800" b="1" dirty="0" smtClean="0">
                <a:latin typeface="Times New Roman"/>
                <a:cs typeface="Times New Roman"/>
              </a:rPr>
              <a:t>и чем они отличаются от представителей других </a:t>
            </a:r>
          </a:p>
          <a:p>
            <a:r>
              <a:rPr lang="ru-RU" altLang="ko-KR" sz="2800" b="1" dirty="0" smtClean="0">
                <a:latin typeface="Times New Roman"/>
                <a:cs typeface="Times New Roman"/>
              </a:rPr>
              <a:t>профессий.</a:t>
            </a:r>
          </a:p>
          <a:p>
            <a:endParaRPr lang="ru-RU" altLang="ko-KR" sz="2800" b="1" dirty="0" smtClean="0">
              <a:latin typeface="Times New Roman"/>
              <a:cs typeface="Times New Roman"/>
            </a:endParaRPr>
          </a:p>
          <a:p>
            <a:endParaRPr lang="ru-RU" altLang="ko-KR" sz="2800" b="1" dirty="0" smtClean="0">
              <a:latin typeface="Times New Roman"/>
              <a:cs typeface="Times New Roman"/>
            </a:endParaRPr>
          </a:p>
          <a:p>
            <a:r>
              <a:rPr lang="ru-RU" altLang="ko-KR" sz="2800" b="1" dirty="0" smtClean="0"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2" name="Picture 1" descr="7145053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924944"/>
            <a:ext cx="1944216" cy="3600399"/>
          </a:xfrm>
          <a:prstGeom prst="rect">
            <a:avLst/>
          </a:prstGeom>
        </p:spPr>
      </p:pic>
      <p:pic>
        <p:nvPicPr>
          <p:cNvPr id="12" name="Picture 11" descr="skd182715sd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996952"/>
            <a:ext cx="1826937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32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 </a:t>
            </a:r>
            <a:r>
              <a:rPr lang="ru-RU" altLang="ko-KR" dirty="0" smtClean="0"/>
              <a:t>Цель занятия:</a:t>
            </a:r>
            <a:endParaRPr lang="ko-KR" alt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1520" y="1484808"/>
            <a:ext cx="8604960" cy="2736324"/>
          </a:xfrm>
        </p:spPr>
        <p:txBody>
          <a:bodyPr/>
          <a:lstStyle/>
          <a:p>
            <a:r>
              <a:rPr lang="ru-RU" altLang="ko-KR" sz="2800" b="1" dirty="0" smtClean="0">
                <a:latin typeface="Times New Roman"/>
                <a:cs typeface="Times New Roman"/>
              </a:rPr>
              <a:t>3. Учащиеся смогут протестировать свои знания,    навыки и умения ведения предпринимательской</a:t>
            </a:r>
          </a:p>
          <a:p>
            <a:r>
              <a:rPr lang="ru-RU" altLang="ko-KR" sz="2800" b="1" dirty="0">
                <a:latin typeface="Times New Roman"/>
                <a:cs typeface="Times New Roman"/>
              </a:rPr>
              <a:t>д</a:t>
            </a:r>
            <a:r>
              <a:rPr lang="ru-RU" altLang="ko-KR" sz="2800" b="1" dirty="0" smtClean="0">
                <a:latin typeface="Times New Roman"/>
                <a:cs typeface="Times New Roman"/>
              </a:rPr>
              <a:t>еятельности. </a:t>
            </a:r>
          </a:p>
          <a:p>
            <a:endParaRPr lang="ru-RU" altLang="ko-KR" sz="2800" b="1" dirty="0" smtClean="0">
              <a:latin typeface="Times New Roman"/>
              <a:cs typeface="Times New Roman"/>
            </a:endParaRPr>
          </a:p>
          <a:p>
            <a:pPr marL="514350" indent="-514350">
              <a:buAutoNum type="arabicPeriod" startAt="2"/>
            </a:pPr>
            <a:endParaRPr lang="ru-RU" altLang="ko-KR" sz="2800" b="1" dirty="0" smtClean="0">
              <a:latin typeface="Times New Roman"/>
              <a:cs typeface="Times New Roman"/>
            </a:endParaRPr>
          </a:p>
          <a:p>
            <a:r>
              <a:rPr lang="ru-RU" altLang="ko-KR" sz="2800" b="1" dirty="0" smtClean="0"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2" name="Picture 1" descr="skd181973sd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996952"/>
            <a:ext cx="2697480" cy="3474720"/>
          </a:xfrm>
          <a:prstGeom prst="rect">
            <a:avLst/>
          </a:prstGeom>
        </p:spPr>
      </p:pic>
      <p:pic>
        <p:nvPicPr>
          <p:cNvPr id="5" name="Picture 4" descr="rbsb2_0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924944"/>
            <a:ext cx="1572768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9592" y="4653136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Умение </a:t>
            </a:r>
          </a:p>
          <a:p>
            <a:r>
              <a:rPr lang="ru-RU" sz="2000" b="1" dirty="0" smtClean="0"/>
              <a:t>договариваться</a:t>
            </a:r>
            <a:r>
              <a:rPr lang="ru-RU" b="1" dirty="0" smtClean="0"/>
              <a:t> </a:t>
            </a:r>
            <a:endParaRPr lang="en-US" b="1" dirty="0"/>
          </a:p>
        </p:txBody>
      </p:sp>
      <p:pic>
        <p:nvPicPr>
          <p:cNvPr id="11" name="Picture 10" descr="skd182163sdc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636912"/>
            <a:ext cx="1944216" cy="37444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76256" y="364502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РИСК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281215" y="658533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532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 </a:t>
            </a:r>
            <a:r>
              <a:rPr lang="ru-RU" altLang="ko-KR" dirty="0" smtClean="0"/>
              <a:t>ПРЕДПРИНИМАТЕЛЬСТВО</a:t>
            </a:r>
            <a:endParaRPr lang="ko-KR" alt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547664" y="1268760"/>
            <a:ext cx="7139136" cy="460648"/>
          </a:xfrm>
          <a:solidFill>
            <a:schemeClr val="accent3"/>
          </a:solidFill>
        </p:spPr>
        <p:txBody>
          <a:bodyPr/>
          <a:lstStyle/>
          <a:p>
            <a:pPr algn="ctr"/>
            <a:r>
              <a:rPr lang="en-US" altLang="ko-KR" b="1" dirty="0">
                <a:latin typeface="Arial" pitchFamily="34" charset="0"/>
                <a:cs typeface="Arial" pitchFamily="34" charset="0"/>
              </a:rPr>
              <a:t>  </a:t>
            </a:r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altLang="ko-KR" sz="2400" b="1" dirty="0" smtClean="0">
                <a:cs typeface="Arial" pitchFamily="34" charset="0"/>
              </a:rPr>
              <a:t>Определение:</a:t>
            </a:r>
            <a:endParaRPr lang="en-US" altLang="ko-KR" sz="2400" b="1" dirty="0">
              <a:cs typeface="Arial" pitchFamily="34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0"/>
          </p:nvPr>
        </p:nvSpPr>
        <p:spPr>
          <a:xfrm>
            <a:off x="1475656" y="1844825"/>
            <a:ext cx="7488832" cy="4320479"/>
          </a:xfrm>
        </p:spPr>
        <p:txBody>
          <a:bodyPr/>
          <a:lstStyle/>
          <a:p>
            <a:r>
              <a:rPr lang="ru-RU" altLang="ko-KR" sz="2800" b="1" dirty="0" smtClean="0">
                <a:cs typeface="Arial" pitchFamily="34" charset="0"/>
              </a:rPr>
              <a:t>Предпринимательство-экономическая деятельность, направленная на </a:t>
            </a:r>
          </a:p>
          <a:p>
            <a:r>
              <a:rPr lang="ru-RU" altLang="ko-KR" sz="2800" b="1" dirty="0" smtClean="0">
                <a:cs typeface="Arial" pitchFamily="34" charset="0"/>
              </a:rPr>
              <a:t>систематическое получение прибыли от производства, продажи и оказания сервисных услуг .</a:t>
            </a:r>
            <a:endParaRPr lang="ko-KR" altLang="en-US" sz="2800" b="1" dirty="0">
              <a:cs typeface="Arial" pitchFamily="34" charset="0"/>
            </a:endParaRPr>
          </a:p>
        </p:txBody>
      </p:sp>
      <p:pic>
        <p:nvPicPr>
          <p:cNvPr id="2" name="Picture 1" descr="Factory-ic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3" y="4509120"/>
            <a:ext cx="2592288" cy="2348880"/>
          </a:xfrm>
          <a:prstGeom prst="rect">
            <a:avLst/>
          </a:prstGeom>
        </p:spPr>
      </p:pic>
      <p:pic>
        <p:nvPicPr>
          <p:cNvPr id="3" name="Picture 2" descr="Shop-ic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365104"/>
            <a:ext cx="2376264" cy="2492896"/>
          </a:xfrm>
          <a:prstGeom prst="rect">
            <a:avLst/>
          </a:prstGeom>
        </p:spPr>
      </p:pic>
      <p:pic>
        <p:nvPicPr>
          <p:cNvPr id="7" name="Picture 6" descr="LS012477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581128"/>
            <a:ext cx="1872208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74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 </a:t>
            </a:r>
            <a:r>
              <a:rPr lang="ru-RU" altLang="ko-KR" dirty="0" smtClean="0"/>
              <a:t>ПРЕДПРИНИМАТЕЛЬСТВО</a:t>
            </a:r>
            <a:endParaRPr lang="ko-KR" alt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547664" y="1268760"/>
            <a:ext cx="7139136" cy="460648"/>
          </a:xfrm>
          <a:solidFill>
            <a:schemeClr val="accent3"/>
          </a:solidFill>
        </p:spPr>
        <p:txBody>
          <a:bodyPr/>
          <a:lstStyle/>
          <a:p>
            <a:r>
              <a:rPr lang="en-US" altLang="ko-KR" b="1" dirty="0">
                <a:latin typeface="Arial" pitchFamily="34" charset="0"/>
                <a:cs typeface="Arial" pitchFamily="34" charset="0"/>
              </a:rPr>
              <a:t>  </a:t>
            </a:r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altLang="ko-KR" b="1" dirty="0" smtClean="0">
                <a:latin typeface="Arial" pitchFamily="34" charset="0"/>
                <a:cs typeface="Arial" pitchFamily="34" charset="0"/>
              </a:rPr>
              <a:t>Экономическая и Социальная значимость:</a:t>
            </a:r>
            <a:endParaRPr lang="en-US" altLang="ko-KR" sz="2400" b="1" dirty="0">
              <a:cs typeface="Arial" pitchFamily="34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0"/>
          </p:nvPr>
        </p:nvSpPr>
        <p:spPr>
          <a:xfrm>
            <a:off x="1475656" y="1844825"/>
            <a:ext cx="7488832" cy="4320479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ru-RU" altLang="ko-KR" sz="2800" b="1" dirty="0" smtClean="0">
                <a:cs typeface="Arial" pitchFamily="34" charset="0"/>
              </a:rPr>
              <a:t>Занятость населения и создание      новых рабочих мест</a:t>
            </a:r>
          </a:p>
          <a:p>
            <a:pPr marL="457200" indent="-457200">
              <a:buFont typeface="Arial"/>
              <a:buChar char="•"/>
            </a:pPr>
            <a:endParaRPr lang="ko-KR" altLang="en-US" sz="2800" b="1" dirty="0">
              <a:cs typeface="Arial" pitchFamily="34" charset="0"/>
            </a:endParaRPr>
          </a:p>
        </p:txBody>
      </p:sp>
      <p:pic>
        <p:nvPicPr>
          <p:cNvPr id="2" name="Picture 1" descr="BU0013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996952"/>
            <a:ext cx="1505712" cy="3121152"/>
          </a:xfrm>
          <a:prstGeom prst="rect">
            <a:avLst/>
          </a:prstGeom>
        </p:spPr>
      </p:pic>
      <p:pic>
        <p:nvPicPr>
          <p:cNvPr id="5" name="Picture 4" descr="AA04453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996952"/>
            <a:ext cx="2088232" cy="3312368"/>
          </a:xfrm>
          <a:prstGeom prst="rect">
            <a:avLst/>
          </a:prstGeom>
        </p:spPr>
      </p:pic>
      <p:pic>
        <p:nvPicPr>
          <p:cNvPr id="8" name="Picture 7" descr="7321012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924944"/>
            <a:ext cx="1563624" cy="343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26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 </a:t>
            </a:r>
            <a:r>
              <a:rPr lang="ru-RU" altLang="ko-KR" dirty="0" smtClean="0"/>
              <a:t>ПРЕДПРИНИМАТЕЛЬСТВО</a:t>
            </a:r>
            <a:endParaRPr lang="ko-KR" alt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547664" y="1268760"/>
            <a:ext cx="7139136" cy="460648"/>
          </a:xfrm>
          <a:solidFill>
            <a:schemeClr val="accent3"/>
          </a:solidFill>
        </p:spPr>
        <p:txBody>
          <a:bodyPr/>
          <a:lstStyle/>
          <a:p>
            <a:pPr algn="ctr"/>
            <a:r>
              <a:rPr lang="en-US" altLang="ko-KR" b="1" dirty="0">
                <a:latin typeface="Arial" pitchFamily="34" charset="0"/>
                <a:cs typeface="Arial" pitchFamily="34" charset="0"/>
              </a:rPr>
              <a:t>  </a:t>
            </a:r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altLang="ko-KR" b="1" dirty="0" smtClean="0">
                <a:latin typeface="Arial" pitchFamily="34" charset="0"/>
                <a:cs typeface="Arial" pitchFamily="34" charset="0"/>
              </a:rPr>
              <a:t>Экономическая и Социальная значимость:</a:t>
            </a:r>
            <a:endParaRPr lang="en-US" altLang="ko-KR" sz="2400" b="1" dirty="0">
              <a:cs typeface="Arial" pitchFamily="34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0"/>
          </p:nvPr>
        </p:nvSpPr>
        <p:spPr>
          <a:xfrm>
            <a:off x="1475656" y="1844825"/>
            <a:ext cx="7488832" cy="4608511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ru-RU" altLang="ko-KR" sz="2800" b="1" dirty="0" smtClean="0">
                <a:cs typeface="Arial" pitchFamily="34" charset="0"/>
              </a:rPr>
              <a:t>Удовлетворение потребности </a:t>
            </a:r>
          </a:p>
          <a:p>
            <a:r>
              <a:rPr lang="ru-RU" altLang="ko-KR" sz="2800" b="1" dirty="0">
                <a:cs typeface="Arial" pitchFamily="34" charset="0"/>
              </a:rPr>
              <a:t> </a:t>
            </a:r>
            <a:r>
              <a:rPr lang="ru-RU" altLang="ko-KR" sz="2800" b="1" dirty="0" smtClean="0">
                <a:cs typeface="Arial" pitchFamily="34" charset="0"/>
              </a:rPr>
              <a:t>    населения в товарах и услугах</a:t>
            </a:r>
          </a:p>
          <a:p>
            <a:endParaRPr lang="ko-KR" altLang="en-US" sz="2800" b="1" dirty="0">
              <a:cs typeface="Arial" pitchFamily="34" charset="0"/>
            </a:endParaRPr>
          </a:p>
        </p:txBody>
      </p:sp>
      <p:pic>
        <p:nvPicPr>
          <p:cNvPr id="9" name="Picture 8" descr="skd188822sd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717032"/>
            <a:ext cx="3517392" cy="2642616"/>
          </a:xfrm>
          <a:prstGeom prst="rect">
            <a:avLst/>
          </a:prstGeom>
        </p:spPr>
      </p:pic>
      <p:pic>
        <p:nvPicPr>
          <p:cNvPr id="10" name="Picture 9" descr="BU00437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429000"/>
            <a:ext cx="3121152" cy="312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59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 </a:t>
            </a:r>
            <a:r>
              <a:rPr lang="ru-RU" altLang="ko-KR" dirty="0" smtClean="0"/>
              <a:t>ПРЕДПРИНИМАТЕЛЬСТВО</a:t>
            </a:r>
            <a:endParaRPr lang="ko-KR" alt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547664" y="1268760"/>
            <a:ext cx="7139136" cy="460648"/>
          </a:xfrm>
          <a:solidFill>
            <a:schemeClr val="accent3"/>
          </a:solidFill>
        </p:spPr>
        <p:txBody>
          <a:bodyPr/>
          <a:lstStyle/>
          <a:p>
            <a:pPr algn="ctr"/>
            <a:r>
              <a:rPr lang="en-US" altLang="ko-KR" b="1" dirty="0">
                <a:latin typeface="Arial" pitchFamily="34" charset="0"/>
                <a:cs typeface="Arial" pitchFamily="34" charset="0"/>
              </a:rPr>
              <a:t>  </a:t>
            </a:r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altLang="ko-KR" b="1" dirty="0" smtClean="0">
                <a:latin typeface="Arial" pitchFamily="34" charset="0"/>
                <a:cs typeface="Arial" pitchFamily="34" charset="0"/>
              </a:rPr>
              <a:t>Экономическая и Социальная значимость:</a:t>
            </a:r>
            <a:endParaRPr lang="en-US" altLang="ko-KR" sz="2400" b="1" dirty="0">
              <a:cs typeface="Arial" pitchFamily="34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0"/>
          </p:nvPr>
        </p:nvSpPr>
        <p:spPr>
          <a:xfrm>
            <a:off x="1475656" y="1844825"/>
            <a:ext cx="7488832" cy="4320479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ru-RU" altLang="ko-KR" sz="2800" b="1" dirty="0" smtClean="0">
                <a:cs typeface="Arial" pitchFamily="34" charset="0"/>
              </a:rPr>
              <a:t>Развитие инфраструктуры среды    обитания человек</a:t>
            </a:r>
          </a:p>
          <a:p>
            <a:endParaRPr lang="ko-KR" altLang="en-US" sz="2800" b="1" dirty="0">
              <a:cs typeface="Arial" pitchFamily="34" charset="0"/>
            </a:endParaRPr>
          </a:p>
        </p:txBody>
      </p:sp>
      <p:pic>
        <p:nvPicPr>
          <p:cNvPr id="2" name="Picture 1" descr="j01491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501008"/>
            <a:ext cx="3657600" cy="2474976"/>
          </a:xfrm>
          <a:prstGeom prst="rect">
            <a:avLst/>
          </a:prstGeom>
        </p:spPr>
      </p:pic>
      <p:pic>
        <p:nvPicPr>
          <p:cNvPr id="3" name="Picture 2" descr="j01828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924944"/>
            <a:ext cx="242011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631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 </a:t>
            </a:r>
            <a:r>
              <a:rPr lang="ru-RU" altLang="ko-KR" dirty="0" smtClean="0"/>
              <a:t>ПРЕДПРИНИМАТЕЛЬСТВО</a:t>
            </a:r>
            <a:endParaRPr lang="ko-KR" alt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547664" y="1268760"/>
            <a:ext cx="7139136" cy="460648"/>
          </a:xfrm>
          <a:solidFill>
            <a:schemeClr val="accent3"/>
          </a:solidFill>
        </p:spPr>
        <p:txBody>
          <a:bodyPr/>
          <a:lstStyle/>
          <a:p>
            <a:pPr algn="ctr"/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altLang="ko-KR" b="1" dirty="0" smtClean="0">
                <a:latin typeface="Arial" pitchFamily="34" charset="0"/>
                <a:cs typeface="Arial" pitchFamily="34" charset="0"/>
              </a:rPr>
              <a:t>Экономическая и Социальная значимость:</a:t>
            </a:r>
            <a:endParaRPr lang="en-US" altLang="ko-KR" sz="2400" b="1" dirty="0">
              <a:cs typeface="Arial" pitchFamily="34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0"/>
          </p:nvPr>
        </p:nvSpPr>
        <p:spPr>
          <a:xfrm>
            <a:off x="1475656" y="1844825"/>
            <a:ext cx="7488832" cy="4320479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ru-RU" altLang="ko-KR" sz="2800" b="1" dirty="0" smtClean="0">
                <a:cs typeface="Arial" pitchFamily="34" charset="0"/>
              </a:rPr>
              <a:t>Улучшение качества человеческого </a:t>
            </a:r>
          </a:p>
          <a:p>
            <a:r>
              <a:rPr lang="ru-RU" altLang="ko-KR" sz="2800" b="1" dirty="0">
                <a:cs typeface="Arial" pitchFamily="34" charset="0"/>
              </a:rPr>
              <a:t> </a:t>
            </a:r>
            <a:r>
              <a:rPr lang="ru-RU" altLang="ko-KR" sz="2800" b="1" dirty="0" smtClean="0">
                <a:cs typeface="Arial" pitchFamily="34" charset="0"/>
              </a:rPr>
              <a:t>    капитала  </a:t>
            </a:r>
          </a:p>
          <a:p>
            <a:pPr marL="457200" indent="-457200">
              <a:buFont typeface="Arial"/>
              <a:buChar char="•"/>
            </a:pPr>
            <a:endParaRPr lang="ko-KR" altLang="en-US" sz="2800" b="1" dirty="0">
              <a:cs typeface="Arial" pitchFamily="34" charset="0"/>
            </a:endParaRPr>
          </a:p>
        </p:txBody>
      </p:sp>
      <p:pic>
        <p:nvPicPr>
          <p:cNvPr id="2" name="Picture 1" descr="j02895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996952"/>
            <a:ext cx="2232248" cy="3657600"/>
          </a:xfrm>
          <a:prstGeom prst="rect">
            <a:avLst/>
          </a:prstGeom>
        </p:spPr>
      </p:pic>
      <p:pic>
        <p:nvPicPr>
          <p:cNvPr id="6" name="Picture 5" descr="j018288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996952"/>
            <a:ext cx="2376264" cy="3657600"/>
          </a:xfrm>
          <a:prstGeom prst="rect">
            <a:avLst/>
          </a:prstGeom>
        </p:spPr>
      </p:pic>
      <p:pic>
        <p:nvPicPr>
          <p:cNvPr id="7" name="Picture 6" descr="j031696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996952"/>
            <a:ext cx="2376264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01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2549</TotalTime>
  <Words>1086</Words>
  <Application>Microsoft Macintosh PowerPoint</Application>
  <PresentationFormat>On-screen Show (4:3)</PresentationFormat>
  <Paragraphs>155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Custom Design</vt:lpstr>
      <vt:lpstr>PowerPoint Presentation</vt:lpstr>
      <vt:lpstr> Цель занятия:</vt:lpstr>
      <vt:lpstr> Цель занятия:</vt:lpstr>
      <vt:lpstr> Цель занятия:</vt:lpstr>
      <vt:lpstr> ПРЕДПРИНИМАТЕЛЬСТВО</vt:lpstr>
      <vt:lpstr> ПРЕДПРИНИМАТЕЛЬСТВО</vt:lpstr>
      <vt:lpstr> ПРЕДПРИНИМАТЕЛЬСТВО</vt:lpstr>
      <vt:lpstr> ПРЕДПРИНИМАТЕЛЬСТВО</vt:lpstr>
      <vt:lpstr> ПРЕДПРИНИМАТЕЛЬСТВО</vt:lpstr>
      <vt:lpstr> ПРЕДПРИНИМАТЕЛЬСТВО</vt:lpstr>
      <vt:lpstr> ПРЕДПРИНИМАТЕЛИ</vt:lpstr>
      <vt:lpstr> ПРЕДПРИНИМАТЕЛИ</vt:lpstr>
      <vt:lpstr> ПРЕДПРИНИМАТЕЛИ</vt:lpstr>
      <vt:lpstr> ПРЕДПРИНИМАТЕЛИ</vt:lpstr>
      <vt:lpstr> ПРЕДПРИНИМАТЕЛИ</vt:lpstr>
      <vt:lpstr> ПРЕДПРИНИМАТЕЛИ</vt:lpstr>
      <vt:lpstr> ПРЕДПРИНИМАТЕЛИ</vt:lpstr>
      <vt:lpstr> ПРЕДПРИНИМАТЕЛИ</vt:lpstr>
      <vt:lpstr> ПРЕДПРИНИМАТЕЛИ</vt:lpstr>
      <vt:lpstr> ПРЕДПРИНИМАТЕЛИ</vt:lpstr>
      <vt:lpstr> ПРЕДПРИНИМАТЕЛИ</vt:lpstr>
      <vt:lpstr> ПРЕДПРИНИМАТЕЛИ</vt:lpstr>
      <vt:lpstr> ПРЕДПРИНИМАТЕЛИ</vt:lpstr>
      <vt:lpstr> ПРЕДПРИНИМАТЕЛИ</vt:lpstr>
      <vt:lpstr> ПРЕДПРИНИМАТЕЛИ</vt:lpstr>
      <vt:lpstr> ПРЕДПРИНИМАТЕЛИ</vt:lpstr>
      <vt:lpstr> ПРЕДПРИНИМАТЕЛИ</vt:lpstr>
      <vt:lpstr> ПРЕДПРИНИМАТЕЛИ</vt:lpstr>
      <vt:lpstr> ПРЕДПРИНИМАТЕЛИ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Sergei Muzyka</cp:lastModifiedBy>
  <cp:revision>75</cp:revision>
  <dcterms:created xsi:type="dcterms:W3CDTF">2014-04-01T16:35:38Z</dcterms:created>
  <dcterms:modified xsi:type="dcterms:W3CDTF">2018-04-13T06:53:15Z</dcterms:modified>
</cp:coreProperties>
</file>