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301" r:id="rId2"/>
    <p:sldId id="258" r:id="rId3"/>
    <p:sldId id="262" r:id="rId4"/>
    <p:sldId id="257" r:id="rId5"/>
    <p:sldId id="261" r:id="rId6"/>
    <p:sldId id="304" r:id="rId7"/>
    <p:sldId id="264" r:id="rId8"/>
    <p:sldId id="265" r:id="rId9"/>
    <p:sldId id="266" r:id="rId10"/>
    <p:sldId id="270" r:id="rId11"/>
    <p:sldId id="269" r:id="rId12"/>
    <p:sldId id="305" r:id="rId13"/>
    <p:sldId id="271" r:id="rId14"/>
    <p:sldId id="321" r:id="rId15"/>
    <p:sldId id="322" r:id="rId16"/>
    <p:sldId id="320" r:id="rId17"/>
    <p:sldId id="323" r:id="rId18"/>
    <p:sldId id="324" r:id="rId19"/>
    <p:sldId id="319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4660"/>
  </p:normalViewPr>
  <p:slideViewPr>
    <p:cSldViewPr>
      <p:cViewPr varScale="1">
        <p:scale>
          <a:sx n="103" d="100"/>
          <a:sy n="103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FF9F1-D0C2-44CF-8EC3-336DDDF00C7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7FD42-52BF-4E9A-B8D1-300F4AB0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E17A-3E3B-4C40-B848-5CAE1E2457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4ADB-4313-4A69-B3D6-1B9361344C1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3C4-28F5-48EE-8E04-18561AD2D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4ADB-4313-4A69-B3D6-1B9361344C1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3C4-28F5-48EE-8E04-18561AD2D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4ADB-4313-4A69-B3D6-1B9361344C1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3C4-28F5-48EE-8E04-18561AD2D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4ADB-4313-4A69-B3D6-1B9361344C1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3C4-28F5-48EE-8E04-18561AD2D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4ADB-4313-4A69-B3D6-1B9361344C1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3C4-28F5-48EE-8E04-18561AD2D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4ADB-4313-4A69-B3D6-1B9361344C1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3C4-28F5-48EE-8E04-18561AD2D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4ADB-4313-4A69-B3D6-1B9361344C1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3C4-28F5-48EE-8E04-18561AD2D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4ADB-4313-4A69-B3D6-1B9361344C1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3C4-28F5-48EE-8E04-18561AD2D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4ADB-4313-4A69-B3D6-1B9361344C1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3C4-28F5-48EE-8E04-18561AD2D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4ADB-4313-4A69-B3D6-1B9361344C1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3C4-28F5-48EE-8E04-18561AD2D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4ADB-4313-4A69-B3D6-1B9361344C1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3C4-28F5-48EE-8E04-18561AD2D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4ADB-4313-4A69-B3D6-1B9361344C1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513C4-28F5-48EE-8E04-18561AD2D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bilim.k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microsoft.com/" TargetMode="External"/><Relationship Id="rId3" Type="http://schemas.openxmlformats.org/officeDocument/2006/relationships/hyperlink" Target="http://www.google.com.my/imgres?imgurl=http://blog.tmcnet.com/blog/tom-keating/images/cisco-logo.gif&amp;imgrefurl=http://blog.tmcnet.com/blog/tom-keating/2009/09/&amp;usg=__clDCn4G9jxVZZuf3sPrbrYtqheg=&amp;h=290&amp;w=399&amp;sz=19&amp;hl=en&amp;start=1&amp;itbs=1&amp;tbnid=p9hdln0Fbb7r9M:&amp;tbnh=90&amp;tbnw=124&amp;prev=/images?q=cisco+logo&amp;hl=en&amp;tbs=isch:1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395536" y="4365104"/>
            <a:ext cx="820891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Computer Science and Information Technology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Компьютерные науки и информационные технологии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/>
              <a:t>Educational Center "</a:t>
            </a:r>
            <a:r>
              <a:rPr lang="en-US" sz="1600" dirty="0" err="1" smtClean="0"/>
              <a:t>Bilim</a:t>
            </a:r>
            <a:r>
              <a:rPr lang="en-US" sz="1600" dirty="0" smtClean="0"/>
              <a:t> - Central Asia" </a:t>
            </a:r>
            <a:br>
              <a:rPr lang="en-US" sz="1600" dirty="0" smtClean="0"/>
            </a:br>
            <a:r>
              <a:rPr lang="ru-RU" sz="1600" b="1" dirty="0" smtClean="0"/>
              <a:t>+7-727-261-1555</a:t>
            </a:r>
          </a:p>
          <a:p>
            <a:r>
              <a:rPr lang="ru-RU" sz="1600" b="1" dirty="0" err="1" smtClean="0">
                <a:hlinkClick r:id="rId3"/>
              </a:rPr>
              <a:t>office@bilim.kz</a:t>
            </a:r>
            <a:endParaRPr lang="ru-RU" sz="1600" b="1" dirty="0" smtClean="0"/>
          </a:p>
          <a:p>
            <a:r>
              <a:rPr lang="ru-RU" sz="1600" dirty="0" smtClean="0"/>
              <a:t>050010 </a:t>
            </a:r>
            <a:r>
              <a:rPr lang="ru-RU" sz="1600" dirty="0" err="1" smtClean="0"/>
              <a:t>Алматы</a:t>
            </a:r>
            <a:endParaRPr lang="ru-RU" sz="1600" dirty="0" smtClean="0"/>
          </a:p>
          <a:p>
            <a:r>
              <a:rPr lang="ru-RU" sz="1600" dirty="0" smtClean="0"/>
              <a:t>ул.Шевченко 44а, оф.1</a:t>
            </a:r>
          </a:p>
          <a:p>
            <a:pPr lvl="0" algn="ctr"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521" y="188640"/>
            <a:ext cx="4558511" cy="134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301" y="188640"/>
            <a:ext cx="179414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62880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Образовательного Центра "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Билим-Центральная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Азия" в партнерстве с компанией Шеврон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Вторичная зона ответственности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Содержимое 3" descr="втор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735915" cy="3312368"/>
          </a:xfrm>
        </p:spPr>
      </p:pic>
      <p:pic>
        <p:nvPicPr>
          <p:cNvPr id="5" name="Рисунок 4" descr="Lgqso23yh8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07773"/>
            <a:ext cx="3888432" cy="215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Сертификация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Содержимое 3" descr="ы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485542"/>
            <a:ext cx="5205021" cy="3197542"/>
          </a:xfrm>
        </p:spPr>
      </p:pic>
      <p:sp>
        <p:nvSpPr>
          <p:cNvPr id="5" name="TextBox 4"/>
          <p:cNvSpPr txBox="1"/>
          <p:nvPr/>
        </p:nvSpPr>
        <p:spPr>
          <a:xfrm>
            <a:off x="683568" y="126876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Microsoft/certification/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CISCO Academy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IBM Academy etc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34076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Personal Copyright</a:t>
            </a:r>
          </a:p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Coursera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IT Specialist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661093" cy="3384376"/>
          </a:xfrm>
        </p:spPr>
      </p:pic>
      <p:pic>
        <p:nvPicPr>
          <p:cNvPr id="5" name="Рисунок 4" descr="x_f8230f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77072"/>
            <a:ext cx="1836820" cy="2645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Навыки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Содержимое 3" descr="навык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845114" cy="3312368"/>
          </a:xfrm>
        </p:spPr>
      </p:pic>
      <p:pic>
        <p:nvPicPr>
          <p:cNvPr id="5" name="Рисунок 4" descr="0_eb2a9_2541bfad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797152"/>
            <a:ext cx="2839272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227437" cy="65973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171400"/>
            <a:ext cx="986509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 наиболее востребованных специальностей в технической сфере в США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Самые востребованные IT-специальности в Астане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На сегодняшний день на популярном сайте поиска работы </a:t>
            </a:r>
            <a:r>
              <a:rPr lang="ru-RU" dirty="0" err="1" smtClean="0"/>
              <a:t>hh.kz</a:t>
            </a:r>
            <a:r>
              <a:rPr lang="ru-RU" dirty="0" smtClean="0"/>
              <a:t> есть более тридцати различных специализаций в области информационных технологий, максимальное количество открытых вакансий (160) находятся в разделе «программирование, разработка»: здесь требуются </a:t>
            </a:r>
            <a:r>
              <a:rPr lang="ru-RU" b="1" dirty="0" err="1" smtClean="0"/>
              <a:t>веб-разработчики</a:t>
            </a:r>
            <a:r>
              <a:rPr lang="ru-RU" b="1" dirty="0" smtClean="0"/>
              <a:t>, программисты 1С, PHP-программисты, графические дизайнеры, Java-разработчики и другие специалисты.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</a:t>
            </a:r>
            <a:r>
              <a:rPr lang="ru-RU" b="1" dirty="0" err="1" smtClean="0"/>
              <a:t>ИТ-специальности</a:t>
            </a:r>
            <a:r>
              <a:rPr lang="ru-RU" b="1" dirty="0" smtClean="0"/>
              <a:t> окажутся востребованными в 2018 году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Большинство опрошенных экспертов отмечают </a:t>
            </a:r>
            <a:r>
              <a:rPr lang="ru-RU" dirty="0" err="1" smtClean="0"/>
              <a:t>востребованность</a:t>
            </a:r>
            <a:r>
              <a:rPr lang="ru-RU" dirty="0" smtClean="0"/>
              <a:t> специалистов </a:t>
            </a:r>
            <a:r>
              <a:rPr lang="ru-RU" b="1" dirty="0" smtClean="0"/>
              <a:t>по </a:t>
            </a:r>
            <a:r>
              <a:rPr lang="ru-RU" b="1" dirty="0" err="1" smtClean="0"/>
              <a:t>блокчейну</a:t>
            </a:r>
            <a:r>
              <a:rPr lang="ru-RU" b="1" dirty="0" smtClean="0"/>
              <a:t> и искусственному интеллекту </a:t>
            </a:r>
            <a:r>
              <a:rPr lang="ru-RU" dirty="0" smtClean="0"/>
              <a:t>и полагают, что спрос на них в 2018 году только вырастет. Также сохранится потребность в опытных </a:t>
            </a:r>
            <a:r>
              <a:rPr lang="ru-RU" b="1" dirty="0" smtClean="0"/>
              <a:t>разработчиках, аналитиках и </a:t>
            </a:r>
            <a:r>
              <a:rPr lang="ru-RU" b="1" dirty="0" err="1" smtClean="0"/>
              <a:t>ИТ-руководителях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Самые востребованные IT-специальности в Астане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6166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С зарплатой от 643 300 тенге открыто семь вакансий, большая часть которых представлена на английском языке: .NET </a:t>
            </a:r>
            <a:r>
              <a:rPr lang="ru-RU" dirty="0" err="1" smtClean="0"/>
              <a:t>Developer</a:t>
            </a:r>
            <a:r>
              <a:rPr lang="ru-RU" dirty="0" smtClean="0"/>
              <a:t> (до 2 000 евро), </a:t>
            </a:r>
            <a:r>
              <a:rPr lang="ru-RU" dirty="0" err="1" smtClean="0"/>
              <a:t>Technical</a:t>
            </a:r>
            <a:r>
              <a:rPr lang="ru-RU" dirty="0" smtClean="0"/>
              <a:t> </a:t>
            </a:r>
            <a:r>
              <a:rPr lang="ru-RU" dirty="0" err="1" smtClean="0"/>
              <a:t>Product</a:t>
            </a:r>
            <a:r>
              <a:rPr lang="ru-RU" dirty="0" smtClean="0"/>
              <a:t> </a:t>
            </a:r>
            <a:r>
              <a:rPr lang="ru-RU" dirty="0" err="1" smtClean="0"/>
              <a:t>Owner</a:t>
            </a:r>
            <a:r>
              <a:rPr lang="ru-RU" dirty="0" smtClean="0"/>
              <a:t> (8000-10000 долларов), </a:t>
            </a:r>
            <a:r>
              <a:rPr lang="ru-RU" dirty="0" err="1" smtClean="0"/>
              <a:t>Java</a:t>
            </a:r>
            <a:r>
              <a:rPr lang="ru-RU" dirty="0" smtClean="0"/>
              <a:t> </a:t>
            </a:r>
            <a:r>
              <a:rPr lang="ru-RU" dirty="0" err="1" smtClean="0"/>
              <a:t>Chief</a:t>
            </a:r>
            <a:r>
              <a:rPr lang="ru-RU" dirty="0" smtClean="0"/>
              <a:t> </a:t>
            </a:r>
            <a:r>
              <a:rPr lang="ru-RU" dirty="0" err="1" smtClean="0"/>
              <a:t>Software</a:t>
            </a:r>
            <a:r>
              <a:rPr lang="ru-RU" dirty="0" smtClean="0"/>
              <a:t> </a:t>
            </a:r>
            <a:r>
              <a:rPr lang="ru-RU" dirty="0" err="1" smtClean="0"/>
              <a:t>Architect</a:t>
            </a:r>
            <a:r>
              <a:rPr lang="ru-RU" dirty="0" smtClean="0"/>
              <a:t> (8000-9000 долларов).</a:t>
            </a:r>
          </a:p>
          <a:p>
            <a:pPr algn="just"/>
            <a:r>
              <a:rPr lang="ru-RU" dirty="0" smtClean="0"/>
              <a:t>Больше шестидесяти вакансий открыто в разделе «инженер», где требуются такие специалисты, как программист-разработчик, сервисный инженер, инженер-проектировщик, инженер сервисной группы и другие.</a:t>
            </a:r>
          </a:p>
          <a:p>
            <a:pPr algn="just"/>
            <a:r>
              <a:rPr lang="ru-RU" dirty="0" smtClean="0"/>
              <a:t>Также большое количество вакансий открыто для </a:t>
            </a:r>
            <a:r>
              <a:rPr lang="ru-RU" dirty="0" err="1" smtClean="0"/>
              <a:t>веб-программистов</a:t>
            </a:r>
            <a:r>
              <a:rPr lang="ru-RU" dirty="0" smtClean="0"/>
              <a:t>, разработчиков мобильных приложений, PHP-разработчиков, системных администраторов и других представителей сферы IT.</a:t>
            </a:r>
          </a:p>
          <a:p>
            <a:pPr algn="just"/>
            <a:r>
              <a:rPr lang="ru-RU" dirty="0" smtClean="0"/>
              <a:t>По мнению специалистов кадровой индустрии, на сегодняшний день профессии из сферы информационных технологий очень актуальны и востребованы, однако не каждый специалист обладает теми знаниями и навыками, которых требуют работодатели. </a:t>
            </a:r>
          </a:p>
          <a:p>
            <a:pPr algn="just"/>
            <a:r>
              <a:rPr lang="ru-RU" dirty="0" smtClean="0"/>
              <a:t>Так, основными требованиями являются соответствующее образование, знание языков программирования (например, </a:t>
            </a:r>
            <a:r>
              <a:rPr lang="ru-RU" dirty="0" err="1" smtClean="0"/>
              <a:t>Java</a:t>
            </a:r>
            <a:r>
              <a:rPr lang="ru-RU" dirty="0" smtClean="0"/>
              <a:t>, HTML, </a:t>
            </a:r>
            <a:r>
              <a:rPr lang="ru-RU" dirty="0" err="1" smtClean="0"/>
              <a:t>Visual</a:t>
            </a:r>
            <a:r>
              <a:rPr lang="ru-RU" dirty="0" smtClean="0"/>
              <a:t> </a:t>
            </a:r>
            <a:r>
              <a:rPr lang="ru-RU" dirty="0" err="1" smtClean="0"/>
              <a:t>Basic</a:t>
            </a:r>
            <a:r>
              <a:rPr lang="ru-RU" dirty="0" smtClean="0"/>
              <a:t>, SAP R/3, SQL, </a:t>
            </a:r>
            <a:r>
              <a:rPr lang="ru-RU" dirty="0" err="1" smtClean="0"/>
              <a:t>Python</a:t>
            </a:r>
            <a:r>
              <a:rPr lang="ru-RU" dirty="0" smtClean="0"/>
              <a:t>), опыт работы и хороший уровень английского языка.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Самые востребованные IT-специальности в Астане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03244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Уровень заработной платы IT-специалистов может варьироваться в зависимости от умений кандидата: системные администраторы могут рассчитывать на зарплату в районе 150 000 тенге, но если кандидат владеет более широким спектром знаний и навыков и может, например, дополнительно решать сетевые задачи, то его заработная плата будет доходить до 350 000 тенге и выше. У программистов и разработчиков доходы могут быть существенно выше — многое зависит от уровня компании.</a:t>
            </a:r>
          </a:p>
          <a:p>
            <a:pPr algn="just"/>
            <a:r>
              <a:rPr lang="ru-RU" sz="2000" dirty="0" smtClean="0"/>
              <a:t>Еще один немаловажный фактор в работе IT-специалиста — это возможность удаленной работы. Находясь у себя дома в Астане, можно работать на лучшие мировые компании и получать за это приличный доход. Однако такой формат трудоустройства доступен только для разработчиков и программистов.</a:t>
            </a:r>
          </a:p>
          <a:p>
            <a:pPr algn="just"/>
            <a:r>
              <a:rPr lang="ru-RU" sz="2000" dirty="0" smtClean="0"/>
              <a:t>Что немаловажно, диплом далеко не всегда имеет большое значение в сфере IT. Помимо теоретических знаний, получаемых в университете, будущие специалисты должны самостоятельно осваивать желаемую должность и стараться максимально набираться опыта во время учебы.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.alipova\Desktop\image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624736" cy="65045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23728" y="3068960"/>
            <a:ext cx="5616624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algn="just">
              <a:buNone/>
            </a:pPr>
            <a:r>
              <a:rPr lang="ru-RU" dirty="0" smtClean="0"/>
              <a:t>1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     Разделы специальности, широкая и узкие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специализации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     Кем по профессии могут работать специалисты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включая смежные специальности</a:t>
            </a:r>
          </a:p>
          <a:p>
            <a:pPr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      Какими качествами, наклонностями, навыками нужно обладать или развивать, чтобы работать по данной специальности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    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Какие возможности карьерного роста ( в первый год кем, позже кем, и так далее)</a:t>
            </a:r>
          </a:p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    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Какие зарплаты в первое время, через 5 лет, 10 лет…</a:t>
            </a:r>
          </a:p>
          <a:p>
            <a:pPr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6.      Оценка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востребованности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данной специальности по миру, региону, Казахстану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438126"/>
            <a:ext cx="3281164" cy="20449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.alipova\Desktop\image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624736" cy="6504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80813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566349" cy="4288730"/>
          </a:xfrm>
        </p:spPr>
      </p:pic>
      <p:pic>
        <p:nvPicPr>
          <p:cNvPr id="4" name="Содержимое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395059"/>
            <a:ext cx="4320480" cy="1583076"/>
          </a:xfrm>
          <a:prstGeom prst="rect">
            <a:avLst/>
          </a:prstGeom>
        </p:spPr>
      </p:pic>
      <p:pic>
        <p:nvPicPr>
          <p:cNvPr id="5" name="Содержимое 3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3512" y="4437112"/>
            <a:ext cx="4560487" cy="2259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навыки</a:t>
            </a:r>
            <a:endParaRPr lang="ru-RU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8613027" cy="4392488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628800"/>
            <a:ext cx="1224136" cy="620266"/>
          </a:xfrm>
          <a:noFill/>
        </p:spPr>
      </p:pic>
      <p:pic>
        <p:nvPicPr>
          <p:cNvPr id="7" name="Picture 22" descr="http://t1.gstatic.com/images?q=tbn:p9hdln0Fbb7r9M:http://blog.tmcnet.com/blog/tom-keating/images/cisco-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052736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90872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06896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996952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2280" y="5389984"/>
            <a:ext cx="1590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5034519"/>
            <a:ext cx="2087910" cy="93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rc_mi" descr="http://t3.gstatic.com/images?q=tbn:ANd9GcS4707icmdDpToGVHncu1BWqzLL2fzG0zRpAez4c1z57jKySAQz_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5389984"/>
            <a:ext cx="1906270" cy="8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3429000"/>
            <a:ext cx="10668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96889" y="5389984"/>
            <a:ext cx="1074222" cy="123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D4F87B65-CB46-40F9-8458-56E05A099321" descr="Microsoft">
            <a:hlinkClick r:id="rId13" tgtFrame="&quot;_self&quot;" tooltip="&quot;Microsoft&quot;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2564904"/>
            <a:ext cx="1524000" cy="32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presidentfoundation.kz/images/logo_fond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2320" y="2492896"/>
            <a:ext cx="983615" cy="100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Ведущие </a:t>
            </a:r>
            <a:r>
              <a:rPr lang="en-US" dirty="0" smtClean="0"/>
              <a:t>IT </a:t>
            </a:r>
            <a:r>
              <a:rPr lang="ru-RU" dirty="0" smtClean="0"/>
              <a:t>компании мира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IT Generalist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496945" cy="3177577"/>
          </a:xfrm>
        </p:spPr>
      </p:pic>
      <p:pic>
        <p:nvPicPr>
          <p:cNvPr id="5" name="Рисунок 4" descr="picf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642995"/>
            <a:ext cx="2880320" cy="217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Основная зона ответственности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Содержимое 3" descr="osn g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430" y="1268760"/>
            <a:ext cx="8915570" cy="3240360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235" y="4509121"/>
            <a:ext cx="2522069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620688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Стандартные сервисы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Содержимое 5" descr="st ser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8761645" cy="3240360"/>
          </a:xfrm>
        </p:spPr>
      </p:pic>
      <p:pic>
        <p:nvPicPr>
          <p:cNvPr id="7" name="Рисунок 6" descr="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8640"/>
            <a:ext cx="2236877" cy="2971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496</Words>
  <Application>Microsoft Office PowerPoint</Application>
  <PresentationFormat>Экран (4:3)</PresentationFormat>
  <Paragraphs>46</Paragraphs>
  <Slides>20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Современные навыки</vt:lpstr>
      <vt:lpstr>Ведущие IT компании мира</vt:lpstr>
      <vt:lpstr>IT Generalist</vt:lpstr>
      <vt:lpstr>Основная зона ответственности</vt:lpstr>
      <vt:lpstr>Стандартные сервисы</vt:lpstr>
      <vt:lpstr>Вторичная зона ответственности</vt:lpstr>
      <vt:lpstr>Сертификация</vt:lpstr>
      <vt:lpstr>IT Specialist</vt:lpstr>
      <vt:lpstr>Навыки</vt:lpstr>
      <vt:lpstr>10 наиболее востребованных специальностей в технической сфере в США</vt:lpstr>
      <vt:lpstr>Самые востребованные IT-специальности в Астане </vt:lpstr>
      <vt:lpstr>Какие ИТ-специальности окажутся востребованными в 2018 году</vt:lpstr>
      <vt:lpstr>Самые востребованные IT-специальности в Астане </vt:lpstr>
      <vt:lpstr>Самые востребованные IT-специальности в Астане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b.alipova</dc:creator>
  <cp:lastModifiedBy>User</cp:lastModifiedBy>
  <cp:revision>21</cp:revision>
  <dcterms:created xsi:type="dcterms:W3CDTF">2016-02-10T07:30:08Z</dcterms:created>
  <dcterms:modified xsi:type="dcterms:W3CDTF">2018-06-11T10:25:14Z</dcterms:modified>
</cp:coreProperties>
</file>