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6" r:id="rId3"/>
    <p:sldId id="256" r:id="rId4"/>
    <p:sldId id="277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59" r:id="rId15"/>
    <p:sldId id="257" r:id="rId16"/>
    <p:sldId id="271" r:id="rId17"/>
    <p:sldId id="273" r:id="rId18"/>
    <p:sldId id="272" r:id="rId19"/>
    <p:sldId id="275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Зарплата</a:t>
            </a:r>
          </a:p>
        </c:rich>
      </c:tx>
      <c:layout>
        <c:manualLayout>
          <c:xMode val="edge"/>
          <c:yMode val="edge"/>
          <c:x val="0.4187765222693729"/>
          <c:y val="0.47680541415990818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3.0555555555555555E-2"/>
          <c:y val="3.0651340996168581E-2"/>
          <c:w val="0.93888888888888888"/>
          <c:h val="0.8216984945847286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</c:dPt>
          <c:dPt>
            <c:idx val="4"/>
            <c:invertIfNegative val="0"/>
            <c:bubble3D val="0"/>
            <c:spPr>
              <a:noFill/>
              <a:ln w="19050">
                <a:solidFill>
                  <a:schemeClr val="accent1"/>
                </a:solidFill>
              </a:ln>
            </c:spPr>
          </c:dPt>
          <c:dLbls>
            <c:dLbl>
              <c:idx val="4"/>
              <c:spPr/>
              <c:txPr>
                <a:bodyPr/>
                <a:lstStyle/>
                <a:p>
                  <a:pPr>
                    <a:defRPr sz="1100" b="1">
                      <a:solidFill>
                        <a:sysClr val="windowText" lastClr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Лист1!$B$21:$B$25</c:f>
              <c:strCache>
                <c:ptCount val="5"/>
                <c:pt idx="0">
                  <c:v>От 80 000 -100 000 тенге</c:v>
                </c:pt>
                <c:pt idx="1">
                  <c:v>От 120 000 -160 000тенге</c:v>
                </c:pt>
                <c:pt idx="2">
                  <c:v>От 222 000 -250 000 тенге</c:v>
                </c:pt>
                <c:pt idx="3">
                  <c:v>От 285 000 тенге и выше</c:v>
                </c:pt>
                <c:pt idx="4">
                  <c:v>Не указана</c:v>
                </c:pt>
              </c:strCache>
            </c:strRef>
          </c:cat>
          <c:val>
            <c:numRef>
              <c:f>Лист1!$C$21:$C$25</c:f>
              <c:numCache>
                <c:formatCode>General</c:formatCode>
                <c:ptCount val="5"/>
                <c:pt idx="0">
                  <c:v>5</c:v>
                </c:pt>
                <c:pt idx="1">
                  <c:v>2</c:v>
                </c:pt>
                <c:pt idx="2">
                  <c:v>5</c:v>
                </c:pt>
                <c:pt idx="3">
                  <c:v>4</c:v>
                </c:pt>
                <c:pt idx="4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axId val="222412800"/>
        <c:axId val="222414336"/>
      </c:barChart>
      <c:catAx>
        <c:axId val="222412800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222414336"/>
        <c:crosses val="autoZero"/>
        <c:auto val="1"/>
        <c:lblAlgn val="ctr"/>
        <c:lblOffset val="100"/>
        <c:noMultiLvlLbl val="0"/>
      </c:catAx>
      <c:valAx>
        <c:axId val="2224143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2241280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spPr>
            <a:ln w="28575"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-0.21594411636045494"/>
                  <c:y val="-0.1112565616797900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Алматы</a:t>
                    </a:r>
                  </a:p>
                  <a:p>
                    <a:r>
                      <a:rPr lang="ru-RU"/>
                      <a:t>17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561318897637796"/>
                  <c:y val="-6.9421478565179356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Астана</a:t>
                    </a:r>
                  </a:p>
                  <a:p>
                    <a:r>
                      <a:rPr lang="ru-RU"/>
                      <a:t>10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5141769825943902"/>
                  <c:y val="0.2169362733101659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Другие города</a:t>
                    </a:r>
                  </a:p>
                  <a:p>
                    <a:r>
                      <a:rPr lang="ru-RU"/>
                      <a:t> 5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'[Диаграмма в Microsoft PowerPoint]Лист1'!$B$3:$B$5</c:f>
              <c:strCache>
                <c:ptCount val="3"/>
                <c:pt idx="0">
                  <c:v>Алматы</c:v>
                </c:pt>
                <c:pt idx="1">
                  <c:v>Астана</c:v>
                </c:pt>
                <c:pt idx="2">
                  <c:v>Другие города</c:v>
                </c:pt>
              </c:strCache>
            </c:strRef>
          </c:cat>
          <c:val>
            <c:numRef>
              <c:f>'[Диаграмма в Microsoft PowerPoint]Лист1'!$C$3:$C$5</c:f>
              <c:numCache>
                <c:formatCode>General</c:formatCode>
                <c:ptCount val="3"/>
                <c:pt idx="0">
                  <c:v>17</c:v>
                </c:pt>
                <c:pt idx="1">
                  <c:v>10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Профобласти</a:t>
            </a:r>
          </a:p>
        </c:rich>
      </c:tx>
      <c:layout>
        <c:manualLayout>
          <c:xMode val="edge"/>
          <c:yMode val="edge"/>
          <c:x val="0.53124878947829823"/>
          <c:y val="3.5654872068260207E-2"/>
        </c:manualLayout>
      </c:layout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'[Диаграмма в Microsoft PowerPoint]Лист1'!$B$28:$B$32</c:f>
              <c:strCache>
                <c:ptCount val="5"/>
                <c:pt idx="0">
                  <c:v>маркетинг</c:v>
                </c:pt>
                <c:pt idx="1">
                  <c:v>управление персоналом</c:v>
                </c:pt>
                <c:pt idx="2">
                  <c:v>наука, образование</c:v>
                </c:pt>
                <c:pt idx="3">
                  <c:v>продажи</c:v>
                </c:pt>
                <c:pt idx="4">
                  <c:v>ИТ, телеком</c:v>
                </c:pt>
              </c:strCache>
            </c:strRef>
          </c:cat>
          <c:val>
            <c:numRef>
              <c:f>'[Диаграмма в Microsoft PowerPoint]Лист1'!$C$28:$C$32</c:f>
              <c:numCache>
                <c:formatCode>General</c:formatCode>
                <c:ptCount val="5"/>
                <c:pt idx="0">
                  <c:v>12</c:v>
                </c:pt>
                <c:pt idx="1">
                  <c:v>7</c:v>
                </c:pt>
                <c:pt idx="2">
                  <c:v>7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223444352"/>
        <c:axId val="223466624"/>
      </c:barChart>
      <c:catAx>
        <c:axId val="223444352"/>
        <c:scaling>
          <c:orientation val="maxMin"/>
        </c:scaling>
        <c:delete val="0"/>
        <c:axPos val="l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223466624"/>
        <c:crosses val="autoZero"/>
        <c:auto val="1"/>
        <c:lblAlgn val="ctr"/>
        <c:lblOffset val="100"/>
        <c:noMultiLvlLbl val="0"/>
      </c:catAx>
      <c:valAx>
        <c:axId val="223466624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2344435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16AD43-87D0-4866-9929-D470DA91DF42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24C761-38D7-490E-9563-2CABCDE200D2}">
      <dgm:prSet phldrT="[Текст]" custT="1"/>
      <dgm:spPr/>
      <dgm:t>
        <a:bodyPr/>
        <a:lstStyle/>
        <a:p>
          <a:r>
            <a:rPr lang="ru-RU" sz="2400" b="1" dirty="0" smtClean="0"/>
            <a:t>Социологи</a:t>
          </a:r>
          <a:endParaRPr lang="ru-RU" sz="2400" b="1" dirty="0"/>
        </a:p>
      </dgm:t>
    </dgm:pt>
    <dgm:pt modelId="{B1A0FD98-2C60-4095-A7B6-4EE326C03919}" type="parTrans" cxnId="{B370453A-0950-440D-A64D-F1ADE6065984}">
      <dgm:prSet/>
      <dgm:spPr/>
      <dgm:t>
        <a:bodyPr/>
        <a:lstStyle/>
        <a:p>
          <a:endParaRPr lang="ru-RU"/>
        </a:p>
      </dgm:t>
    </dgm:pt>
    <dgm:pt modelId="{BE840AD4-24EF-47A3-AD7C-6AD2027FAE3A}" type="sibTrans" cxnId="{B370453A-0950-440D-A64D-F1ADE6065984}">
      <dgm:prSet/>
      <dgm:spPr/>
      <dgm:t>
        <a:bodyPr/>
        <a:lstStyle/>
        <a:p>
          <a:endParaRPr lang="ru-RU"/>
        </a:p>
      </dgm:t>
    </dgm:pt>
    <dgm:pt modelId="{4C60C509-0783-48DD-BD69-E9D6A6BA71F0}">
      <dgm:prSet phldrT="[Текст]" custT="1"/>
      <dgm:spPr/>
      <dgm:t>
        <a:bodyPr/>
        <a:lstStyle/>
        <a:p>
          <a:r>
            <a:rPr lang="ru-RU" sz="1800" b="1" dirty="0" smtClean="0"/>
            <a:t>Социологи-эмпирики (прикладные социологи</a:t>
          </a:r>
          <a:r>
            <a:rPr lang="ru-RU" sz="1800" dirty="0" smtClean="0"/>
            <a:t>) </a:t>
          </a:r>
        </a:p>
        <a:p>
          <a:r>
            <a:rPr lang="ru-RU" sz="1700" dirty="0" smtClean="0"/>
            <a:t>- Проводят исследования, направленные на решение практических проблем, собирают информацию и разрабатывают рекомендации </a:t>
          </a:r>
          <a:endParaRPr lang="ru-RU" sz="1700" dirty="0"/>
        </a:p>
      </dgm:t>
    </dgm:pt>
    <dgm:pt modelId="{8220E8D7-2A34-4C3B-B148-DEB9677E93B0}" type="parTrans" cxnId="{F475AFE8-9487-4759-9351-795201DA8662}">
      <dgm:prSet/>
      <dgm:spPr/>
      <dgm:t>
        <a:bodyPr/>
        <a:lstStyle/>
        <a:p>
          <a:endParaRPr lang="ru-RU"/>
        </a:p>
      </dgm:t>
    </dgm:pt>
    <dgm:pt modelId="{90B2B4AA-94E2-4F28-940B-915C72BAC89D}" type="sibTrans" cxnId="{F475AFE8-9487-4759-9351-795201DA8662}">
      <dgm:prSet/>
      <dgm:spPr/>
      <dgm:t>
        <a:bodyPr/>
        <a:lstStyle/>
        <a:p>
          <a:endParaRPr lang="ru-RU"/>
        </a:p>
      </dgm:t>
    </dgm:pt>
    <dgm:pt modelId="{B55BDA7C-ED66-47DD-A1F6-E02465CDC703}">
      <dgm:prSet phldrT="[Текст]" custT="1"/>
      <dgm:spPr/>
      <dgm:t>
        <a:bodyPr/>
        <a:lstStyle/>
        <a:p>
          <a:r>
            <a:rPr lang="ru-RU" sz="1800" b="1" dirty="0" smtClean="0"/>
            <a:t>Социологи-теоретики (ученые)</a:t>
          </a:r>
        </a:p>
        <a:p>
          <a:r>
            <a:rPr lang="ru-RU" sz="1500" dirty="0" smtClean="0"/>
            <a:t>- Теоретическое обоснование общественных явлений, анализ причин социальных процессов, их возможных последствий, построение прогнозов</a:t>
          </a:r>
          <a:endParaRPr lang="ru-RU" sz="1500" dirty="0"/>
        </a:p>
      </dgm:t>
    </dgm:pt>
    <dgm:pt modelId="{4DEA30AC-9ADE-47D4-ACA4-16D70360488D}" type="parTrans" cxnId="{6D32CB0A-309D-4FA0-BD3A-CB07341618A4}">
      <dgm:prSet/>
      <dgm:spPr/>
      <dgm:t>
        <a:bodyPr/>
        <a:lstStyle/>
        <a:p>
          <a:endParaRPr lang="ru-RU"/>
        </a:p>
      </dgm:t>
    </dgm:pt>
    <dgm:pt modelId="{7FEF46F0-F1E9-4B9E-B121-B82D0D39118D}" type="sibTrans" cxnId="{6D32CB0A-309D-4FA0-BD3A-CB07341618A4}">
      <dgm:prSet/>
      <dgm:spPr/>
      <dgm:t>
        <a:bodyPr/>
        <a:lstStyle/>
        <a:p>
          <a:endParaRPr lang="ru-RU"/>
        </a:p>
      </dgm:t>
    </dgm:pt>
    <dgm:pt modelId="{789207CC-A424-4051-9A9D-573BADD8056F}" type="pres">
      <dgm:prSet presAssocID="{CA16AD43-87D0-4866-9929-D470DA91DF4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34AAA04-97CA-4CC1-91C8-2BB13FCBC10C}" type="pres">
      <dgm:prSet presAssocID="{6E24C761-38D7-490E-9563-2CABCDE200D2}" presName="singleCycle" presStyleCnt="0"/>
      <dgm:spPr/>
    </dgm:pt>
    <dgm:pt modelId="{6B77BF48-2D08-41C1-B6A2-BEE923EC36E3}" type="pres">
      <dgm:prSet presAssocID="{6E24C761-38D7-490E-9563-2CABCDE200D2}" presName="singleCenter" presStyleLbl="node1" presStyleIdx="0" presStyleCnt="3" custScaleX="133347" custLinFactNeighborX="-3417" custLinFactNeighborY="-46486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4FDFD3D0-B01C-4B71-98DB-86D5F616B9A2}" type="pres">
      <dgm:prSet presAssocID="{8220E8D7-2A34-4C3B-B148-DEB9677E93B0}" presName="Name56" presStyleLbl="parChTrans1D2" presStyleIdx="0" presStyleCnt="2"/>
      <dgm:spPr/>
      <dgm:t>
        <a:bodyPr/>
        <a:lstStyle/>
        <a:p>
          <a:endParaRPr lang="ru-RU"/>
        </a:p>
      </dgm:t>
    </dgm:pt>
    <dgm:pt modelId="{EA7E4FB2-591A-40B9-AFDC-06671128B5A1}" type="pres">
      <dgm:prSet presAssocID="{4C60C509-0783-48DD-BD69-E9D6A6BA71F0}" presName="text0" presStyleLbl="node1" presStyleIdx="1" presStyleCnt="3" custScaleX="311926" custScaleY="290752" custRadScaleRad="143380" custRadScaleInc="80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B00E0A-D927-4961-84E7-08A031E0E5B0}" type="pres">
      <dgm:prSet presAssocID="{4DEA30AC-9ADE-47D4-ACA4-16D70360488D}" presName="Name56" presStyleLbl="parChTrans1D2" presStyleIdx="1" presStyleCnt="2"/>
      <dgm:spPr/>
      <dgm:t>
        <a:bodyPr/>
        <a:lstStyle/>
        <a:p>
          <a:endParaRPr lang="ru-RU"/>
        </a:p>
      </dgm:t>
    </dgm:pt>
    <dgm:pt modelId="{BDCBAA8B-5EF2-46AF-9CC1-1D793E734438}" type="pres">
      <dgm:prSet presAssocID="{B55BDA7C-ED66-47DD-A1F6-E02465CDC703}" presName="text0" presStyleLbl="node1" presStyleIdx="2" presStyleCnt="3" custScaleX="274140" custScaleY="279939" custRadScaleRad="149471" custRadScaleInc="1145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5F70DB-1033-4257-979B-4D29F0C28F63}" type="presOf" srcId="{6E24C761-38D7-490E-9563-2CABCDE200D2}" destId="{6B77BF48-2D08-41C1-B6A2-BEE923EC36E3}" srcOrd="0" destOrd="0" presId="urn:microsoft.com/office/officeart/2008/layout/RadialCluster"/>
    <dgm:cxn modelId="{B370453A-0950-440D-A64D-F1ADE6065984}" srcId="{CA16AD43-87D0-4866-9929-D470DA91DF42}" destId="{6E24C761-38D7-490E-9563-2CABCDE200D2}" srcOrd="0" destOrd="0" parTransId="{B1A0FD98-2C60-4095-A7B6-4EE326C03919}" sibTransId="{BE840AD4-24EF-47A3-AD7C-6AD2027FAE3A}"/>
    <dgm:cxn modelId="{6D32CB0A-309D-4FA0-BD3A-CB07341618A4}" srcId="{6E24C761-38D7-490E-9563-2CABCDE200D2}" destId="{B55BDA7C-ED66-47DD-A1F6-E02465CDC703}" srcOrd="1" destOrd="0" parTransId="{4DEA30AC-9ADE-47D4-ACA4-16D70360488D}" sibTransId="{7FEF46F0-F1E9-4B9E-B121-B82D0D39118D}"/>
    <dgm:cxn modelId="{047C6188-AB82-482C-B43A-0BA432FFC57C}" type="presOf" srcId="{B55BDA7C-ED66-47DD-A1F6-E02465CDC703}" destId="{BDCBAA8B-5EF2-46AF-9CC1-1D793E734438}" srcOrd="0" destOrd="0" presId="urn:microsoft.com/office/officeart/2008/layout/RadialCluster"/>
    <dgm:cxn modelId="{FA18634D-6549-4C06-B8AF-BFCE8B26888C}" type="presOf" srcId="{CA16AD43-87D0-4866-9929-D470DA91DF42}" destId="{789207CC-A424-4051-9A9D-573BADD8056F}" srcOrd="0" destOrd="0" presId="urn:microsoft.com/office/officeart/2008/layout/RadialCluster"/>
    <dgm:cxn modelId="{49322100-F15A-4E31-ACD3-97F831DC6070}" type="presOf" srcId="{8220E8D7-2A34-4C3B-B148-DEB9677E93B0}" destId="{4FDFD3D0-B01C-4B71-98DB-86D5F616B9A2}" srcOrd="0" destOrd="0" presId="urn:microsoft.com/office/officeart/2008/layout/RadialCluster"/>
    <dgm:cxn modelId="{6888BDF7-2E46-4293-B0B9-52BE11F4EF81}" type="presOf" srcId="{4C60C509-0783-48DD-BD69-E9D6A6BA71F0}" destId="{EA7E4FB2-591A-40B9-AFDC-06671128B5A1}" srcOrd="0" destOrd="0" presId="urn:microsoft.com/office/officeart/2008/layout/RadialCluster"/>
    <dgm:cxn modelId="{288116AC-9E39-45ED-8E5B-13B9E362A655}" type="presOf" srcId="{4DEA30AC-9ADE-47D4-ACA4-16D70360488D}" destId="{5EB00E0A-D927-4961-84E7-08A031E0E5B0}" srcOrd="0" destOrd="0" presId="urn:microsoft.com/office/officeart/2008/layout/RadialCluster"/>
    <dgm:cxn modelId="{F475AFE8-9487-4759-9351-795201DA8662}" srcId="{6E24C761-38D7-490E-9563-2CABCDE200D2}" destId="{4C60C509-0783-48DD-BD69-E9D6A6BA71F0}" srcOrd="0" destOrd="0" parTransId="{8220E8D7-2A34-4C3B-B148-DEB9677E93B0}" sibTransId="{90B2B4AA-94E2-4F28-940B-915C72BAC89D}"/>
    <dgm:cxn modelId="{5F6E7218-CB28-4C94-92DB-930A6682D681}" type="presParOf" srcId="{789207CC-A424-4051-9A9D-573BADD8056F}" destId="{334AAA04-97CA-4CC1-91C8-2BB13FCBC10C}" srcOrd="0" destOrd="0" presId="urn:microsoft.com/office/officeart/2008/layout/RadialCluster"/>
    <dgm:cxn modelId="{A423D014-9378-4F92-8364-07A5EE557D38}" type="presParOf" srcId="{334AAA04-97CA-4CC1-91C8-2BB13FCBC10C}" destId="{6B77BF48-2D08-41C1-B6A2-BEE923EC36E3}" srcOrd="0" destOrd="0" presId="urn:microsoft.com/office/officeart/2008/layout/RadialCluster"/>
    <dgm:cxn modelId="{5E917A7D-E4FD-4FA1-9109-C076DFA65DFE}" type="presParOf" srcId="{334AAA04-97CA-4CC1-91C8-2BB13FCBC10C}" destId="{4FDFD3D0-B01C-4B71-98DB-86D5F616B9A2}" srcOrd="1" destOrd="0" presId="urn:microsoft.com/office/officeart/2008/layout/RadialCluster"/>
    <dgm:cxn modelId="{88E411FF-23E9-43A7-AD20-96D3D2692ED7}" type="presParOf" srcId="{334AAA04-97CA-4CC1-91C8-2BB13FCBC10C}" destId="{EA7E4FB2-591A-40B9-AFDC-06671128B5A1}" srcOrd="2" destOrd="0" presId="urn:microsoft.com/office/officeart/2008/layout/RadialCluster"/>
    <dgm:cxn modelId="{36D7A423-2868-4DBB-A1C7-8D66AC81AE3A}" type="presParOf" srcId="{334AAA04-97CA-4CC1-91C8-2BB13FCBC10C}" destId="{5EB00E0A-D927-4961-84E7-08A031E0E5B0}" srcOrd="3" destOrd="0" presId="urn:microsoft.com/office/officeart/2008/layout/RadialCluster"/>
    <dgm:cxn modelId="{F683ABFE-B0CC-4A8D-847F-137DD11E43F7}" type="presParOf" srcId="{334AAA04-97CA-4CC1-91C8-2BB13FCBC10C}" destId="{BDCBAA8B-5EF2-46AF-9CC1-1D793E734438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7BF48-2D08-41C1-B6A2-BEE923EC36E3}">
      <dsp:nvSpPr>
        <dsp:cNvPr id="0" name=""/>
        <dsp:cNvSpPr/>
      </dsp:nvSpPr>
      <dsp:spPr>
        <a:xfrm>
          <a:off x="3004131" y="0"/>
          <a:ext cx="1954601" cy="1465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Социологи</a:t>
          </a:r>
          <a:endParaRPr lang="ru-RU" sz="2400" b="1" kern="1200" dirty="0"/>
        </a:p>
      </dsp:txBody>
      <dsp:txXfrm>
        <a:off x="3075685" y="71554"/>
        <a:ext cx="1811493" cy="1322692"/>
      </dsp:txXfrm>
    </dsp:sp>
    <dsp:sp modelId="{4FDFD3D0-B01C-4B71-98DB-86D5F616B9A2}">
      <dsp:nvSpPr>
        <dsp:cNvPr id="0" name=""/>
        <dsp:cNvSpPr/>
      </dsp:nvSpPr>
      <dsp:spPr>
        <a:xfrm rot="1112167">
          <a:off x="4953056" y="1095370"/>
          <a:ext cx="21883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883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7E4FB2-591A-40B9-AFDC-06671128B5A1}">
      <dsp:nvSpPr>
        <dsp:cNvPr id="0" name=""/>
        <dsp:cNvSpPr/>
      </dsp:nvSpPr>
      <dsp:spPr>
        <a:xfrm>
          <a:off x="5166216" y="216006"/>
          <a:ext cx="3063383" cy="285543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Социологи-эмпирики (прикладные социологи</a:t>
          </a:r>
          <a:r>
            <a:rPr lang="ru-RU" sz="1800" kern="1200" dirty="0" smtClean="0"/>
            <a:t>)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- Проводят исследования, направленные на решение практических проблем, собирают информацию и разрабатывают рекомендации </a:t>
          </a:r>
          <a:endParaRPr lang="ru-RU" sz="1700" kern="1200" dirty="0"/>
        </a:p>
      </dsp:txBody>
      <dsp:txXfrm>
        <a:off x="5305607" y="355397"/>
        <a:ext cx="2784601" cy="2576654"/>
      </dsp:txXfrm>
    </dsp:sp>
    <dsp:sp modelId="{5EB00E0A-D927-4961-84E7-08A031E0E5B0}">
      <dsp:nvSpPr>
        <dsp:cNvPr id="0" name=""/>
        <dsp:cNvSpPr/>
      </dsp:nvSpPr>
      <dsp:spPr>
        <a:xfrm rot="9469889">
          <a:off x="2679846" y="1194632"/>
          <a:ext cx="3367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6730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CBAA8B-5EF2-46AF-9CC1-1D793E734438}">
      <dsp:nvSpPr>
        <dsp:cNvPr id="0" name=""/>
        <dsp:cNvSpPr/>
      </dsp:nvSpPr>
      <dsp:spPr>
        <a:xfrm>
          <a:off x="0" y="432029"/>
          <a:ext cx="2692292" cy="27492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Социологи-теоретики (ученые)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- Теоретическое обоснование общественных явлений, анализ причин социальных процессов, их возможных последствий, построение прогнозов</a:t>
          </a:r>
          <a:endParaRPr lang="ru-RU" sz="1500" kern="1200" dirty="0"/>
        </a:p>
      </dsp:txBody>
      <dsp:txXfrm>
        <a:off x="131427" y="563456"/>
        <a:ext cx="2429438" cy="2486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000A-2B62-40A8-931B-DECAB5462CE3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F68C-5BF8-4563-9CBA-C9A9BD426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086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000A-2B62-40A8-931B-DECAB5462CE3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F68C-5BF8-4563-9CBA-C9A9BD426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001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000A-2B62-40A8-931B-DECAB5462CE3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F68C-5BF8-4563-9CBA-C9A9BD426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423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000A-2B62-40A8-931B-DECAB5462CE3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F68C-5BF8-4563-9CBA-C9A9BD426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489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000A-2B62-40A8-931B-DECAB5462CE3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F68C-5BF8-4563-9CBA-C9A9BD426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325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000A-2B62-40A8-931B-DECAB5462CE3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F68C-5BF8-4563-9CBA-C9A9BD426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93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000A-2B62-40A8-931B-DECAB5462CE3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F68C-5BF8-4563-9CBA-C9A9BD426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975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000A-2B62-40A8-931B-DECAB5462CE3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F68C-5BF8-4563-9CBA-C9A9BD426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69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000A-2B62-40A8-931B-DECAB5462CE3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F68C-5BF8-4563-9CBA-C9A9BD426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075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000A-2B62-40A8-931B-DECAB5462CE3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F68C-5BF8-4563-9CBA-C9A9BD426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366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3000A-2B62-40A8-931B-DECAB5462CE3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2F68C-5BF8-4563-9CBA-C9A9BD426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565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3000A-2B62-40A8-931B-DECAB5462CE3}" type="datetimeFigureOut">
              <a:rPr lang="ru-RU" smtClean="0"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2F68C-5BF8-4563-9CBA-C9A9BD4260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38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s://www.16personalities.com/ru/test-lichnosti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hyperlink" Target="https://smartia.me/tests/" TargetMode="External"/><Relationship Id="rId4" Type="http://schemas.openxmlformats.org/officeDocument/2006/relationships/hyperlink" Target="http://dolle.ucoz.ru/tests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9940" y="571500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Профессия - социолог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58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6632"/>
            <a:ext cx="3988061" cy="2248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922114"/>
          </a:xfrm>
        </p:spPr>
        <p:txBody>
          <a:bodyPr/>
          <a:lstStyle/>
          <a:p>
            <a:pPr algn="l"/>
            <a:r>
              <a:rPr lang="ru-RU" b="1" dirty="0"/>
              <a:t>Э</a:t>
            </a:r>
            <a:r>
              <a:rPr lang="ru-RU" b="1" dirty="0" smtClean="0"/>
              <a:t>ксперимент</a:t>
            </a:r>
            <a:endParaRPr lang="ru-RU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1511"/>
            <a:ext cx="7483639" cy="304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66" y="1268653"/>
            <a:ext cx="6800850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82477"/>
            <a:ext cx="6667500" cy="47148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95736" y="2008178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Мысленный эксперимент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6661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Работа в группах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Какие проблемы, требующие изучения, поставили бы?</a:t>
            </a:r>
          </a:p>
          <a:p>
            <a:r>
              <a:rPr lang="ru-RU" dirty="0"/>
              <a:t>Какие методы исследования – опрос, наблюдение, анализ документов или эксперимент – предпочли бы?</a:t>
            </a:r>
          </a:p>
          <a:p>
            <a:r>
              <a:rPr lang="ru-RU" dirty="0"/>
              <a:t>Где, в каких городах проводили бы исследование?</a:t>
            </a:r>
          </a:p>
          <a:p>
            <a:r>
              <a:rPr lang="ru-RU" dirty="0"/>
              <a:t>Какие гипотезы выдвинули бы?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009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922114"/>
          </a:xfrm>
        </p:spPr>
        <p:txBody>
          <a:bodyPr/>
          <a:lstStyle/>
          <a:p>
            <a:pPr algn="l"/>
            <a:r>
              <a:rPr lang="ru-RU" dirty="0" smtClean="0"/>
              <a:t>Квалификационные требования</a:t>
            </a:r>
            <a:endParaRPr lang="ru-RU" dirty="0"/>
          </a:p>
        </p:txBody>
      </p:sp>
      <p:pic>
        <p:nvPicPr>
          <p:cNvPr id="14338" name="Picture 2" descr="http://cs630617.vk.me/v630617557/4482c/FL30XOVKUU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6" y="1700808"/>
            <a:ext cx="3590926" cy="293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>
            <a:off x="5292080" y="1462429"/>
            <a:ext cx="2952328" cy="1246491"/>
          </a:xfrm>
          <a:prstGeom prst="wedgeRectCallout">
            <a:avLst>
              <a:gd name="adj1" fmla="val -96539"/>
              <a:gd name="adj2" fmla="val 824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Квалификация:</a:t>
            </a:r>
          </a:p>
          <a:p>
            <a:pPr marL="285750" indent="-285750" algn="ctr">
              <a:buFontTx/>
              <a:buChar char="-"/>
            </a:pPr>
            <a:r>
              <a:rPr lang="ru-RU" sz="1600" dirty="0" smtClean="0"/>
              <a:t>Высшее образование</a:t>
            </a:r>
          </a:p>
          <a:p>
            <a:pPr marL="285750" indent="-285750" algn="ctr">
              <a:buFontTx/>
              <a:buChar char="-"/>
            </a:pPr>
            <a:r>
              <a:rPr lang="ru-RU" sz="1600" dirty="0" smtClean="0"/>
              <a:t>Опыт работы (дает преимущество)</a:t>
            </a:r>
            <a:endParaRPr lang="ru-RU" sz="1600" dirty="0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5004048" y="2852936"/>
            <a:ext cx="3816424" cy="2304256"/>
          </a:xfrm>
          <a:prstGeom prst="wedgeRectCallout">
            <a:avLst>
              <a:gd name="adj1" fmla="val -75175"/>
              <a:gd name="adj2" fmla="val -215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Знания:</a:t>
            </a:r>
          </a:p>
          <a:p>
            <a:pPr marL="285750" indent="-285750" algn="ctr">
              <a:buFontTx/>
              <a:buChar char="-"/>
            </a:pPr>
            <a:r>
              <a:rPr lang="ru-RU" sz="1600" dirty="0" smtClean="0"/>
              <a:t>методы и способы проведения социологических исследований, </a:t>
            </a:r>
          </a:p>
          <a:p>
            <a:pPr marL="285750" indent="-285750" algn="ctr">
              <a:buFontTx/>
              <a:buChar char="-"/>
            </a:pPr>
            <a:r>
              <a:rPr lang="ru-RU" sz="1600" dirty="0"/>
              <a:t>м</a:t>
            </a:r>
            <a:r>
              <a:rPr lang="ru-RU" sz="1600" dirty="0" smtClean="0"/>
              <a:t>етоды анализа и обработки  информации, </a:t>
            </a:r>
          </a:p>
          <a:p>
            <a:pPr marL="285750" indent="-285750" algn="ctr">
              <a:buFontTx/>
              <a:buChar char="-"/>
            </a:pPr>
            <a:r>
              <a:rPr lang="ru-RU" sz="1600" dirty="0"/>
              <a:t>о</a:t>
            </a:r>
            <a:r>
              <a:rPr lang="ru-RU" sz="1600" dirty="0" smtClean="0"/>
              <a:t>сновы психологии,</a:t>
            </a:r>
          </a:p>
          <a:p>
            <a:pPr marL="285750" indent="-285750" algn="ctr">
              <a:buFontTx/>
              <a:buChar char="-"/>
            </a:pPr>
            <a:r>
              <a:rPr lang="ru-RU" sz="1600" dirty="0"/>
              <a:t>о</a:t>
            </a:r>
            <a:r>
              <a:rPr lang="ru-RU" sz="1600" dirty="0" smtClean="0"/>
              <a:t>сновы экономики,</a:t>
            </a:r>
          </a:p>
          <a:p>
            <a:pPr marL="285750" indent="-285750" algn="ctr">
              <a:buFontTx/>
              <a:buChar char="-"/>
            </a:pPr>
            <a:r>
              <a:rPr lang="ru-RU" sz="1600" dirty="0" smtClean="0"/>
              <a:t>Законодательство о труде РК</a:t>
            </a:r>
          </a:p>
          <a:p>
            <a:pPr marL="285750" indent="-285750" algn="ctr">
              <a:buFontTx/>
              <a:buChar char="-"/>
            </a:pPr>
            <a:r>
              <a:rPr lang="ru-RU" sz="1600" dirty="0" smtClean="0"/>
              <a:t>…..</a:t>
            </a:r>
            <a:endParaRPr lang="ru-RU" sz="1600" dirty="0"/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4211961" y="5292906"/>
            <a:ext cx="2952328" cy="1246491"/>
          </a:xfrm>
          <a:prstGeom prst="wedgeRectCallout">
            <a:avLst>
              <a:gd name="adj1" fmla="val -78273"/>
              <a:gd name="adj2" fmla="val -999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Способности</a:t>
            </a:r>
          </a:p>
          <a:p>
            <a:pPr marL="285750" indent="-285750" algn="ctr">
              <a:buFontTx/>
              <a:buChar char="-"/>
            </a:pPr>
            <a:r>
              <a:rPr lang="ru-RU" sz="1600" dirty="0" smtClean="0"/>
              <a:t>Аналитические,</a:t>
            </a:r>
          </a:p>
          <a:p>
            <a:pPr marL="285750" indent="-285750" algn="ctr">
              <a:buFontTx/>
              <a:buChar char="-"/>
            </a:pPr>
            <a:r>
              <a:rPr lang="ru-RU" sz="1600" dirty="0" smtClean="0"/>
              <a:t>Логическое мышление,</a:t>
            </a:r>
          </a:p>
          <a:p>
            <a:pPr marL="285750" indent="-285750" algn="ctr">
              <a:buFontTx/>
              <a:buChar char="-"/>
            </a:pPr>
            <a:r>
              <a:rPr lang="ru-RU" sz="1600" dirty="0" smtClean="0"/>
              <a:t>Нестандартное мышление….</a:t>
            </a:r>
            <a:endParaRPr lang="ru-RU" sz="1600" dirty="0"/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611560" y="5162945"/>
            <a:ext cx="3096344" cy="1506415"/>
          </a:xfrm>
          <a:prstGeom prst="wedgeRectCallout">
            <a:avLst>
              <a:gd name="adj1" fmla="val 13055"/>
              <a:gd name="adj2" fmla="val -689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Качества:</a:t>
            </a:r>
          </a:p>
          <a:p>
            <a:pPr marL="285750" indent="-285750" algn="ctr">
              <a:buFontTx/>
              <a:buChar char="-"/>
            </a:pPr>
            <a:r>
              <a:rPr lang="ru-RU" sz="1600" dirty="0" smtClean="0"/>
              <a:t>Коммуникабельность</a:t>
            </a:r>
          </a:p>
          <a:p>
            <a:pPr marL="285750" indent="-285750" algn="ctr">
              <a:buFontTx/>
              <a:buChar char="-"/>
            </a:pPr>
            <a:r>
              <a:rPr lang="ru-RU" sz="1600" dirty="0" smtClean="0"/>
              <a:t>Самостоятельность  и независимость в суждениях,</a:t>
            </a:r>
          </a:p>
          <a:p>
            <a:pPr marL="285750" indent="-285750" algn="ctr">
              <a:buFontTx/>
              <a:buChar char="-"/>
            </a:pPr>
            <a:r>
              <a:rPr lang="ru-RU" sz="1600" dirty="0" smtClean="0"/>
              <a:t>Стрессоустойчивость,</a:t>
            </a:r>
          </a:p>
          <a:p>
            <a:pPr marL="285750" indent="-285750" algn="ctr">
              <a:buFontTx/>
              <a:buChar char="-"/>
            </a:pPr>
            <a:r>
              <a:rPr lang="ru-RU" sz="1600" dirty="0" smtClean="0"/>
              <a:t>Находчивость ….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6747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b="1" dirty="0" smtClean="0"/>
              <a:t>Карьерные возможности в смежных областях</a:t>
            </a:r>
            <a:endParaRPr lang="ru-RU" sz="3200" b="1" dirty="0"/>
          </a:p>
        </p:txBody>
      </p:sp>
      <p:pic>
        <p:nvPicPr>
          <p:cNvPr id="15362" name="Picture 2" descr="http://ubr.ua/img/article/1720/50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667" y="1268760"/>
            <a:ext cx="9730203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09729" y="4002051"/>
            <a:ext cx="1994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>маркетолог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86735" y="3634718"/>
            <a:ext cx="2173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/>
                </a:solidFill>
              </a:rPr>
              <a:t>HR-</a:t>
            </a:r>
            <a:r>
              <a:rPr lang="ru-RU" sz="2400" b="1" dirty="0" smtClean="0">
                <a:solidFill>
                  <a:schemeClr val="accent1"/>
                </a:solidFill>
              </a:rPr>
              <a:t>специалист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0396" y="4632174"/>
            <a:ext cx="3174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accent1"/>
                </a:solidFill>
              </a:rPr>
              <a:t>с</a:t>
            </a:r>
            <a:r>
              <a:rPr lang="ru-RU" sz="2400" b="1" dirty="0" smtClean="0">
                <a:solidFill>
                  <a:schemeClr val="accent1"/>
                </a:solidFill>
              </a:rPr>
              <a:t>оциальный работник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848" y="3324942"/>
            <a:ext cx="2143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P</a:t>
            </a:r>
            <a:r>
              <a:rPr lang="en-US" sz="2400" b="1" dirty="0" smtClean="0">
                <a:solidFill>
                  <a:schemeClr val="accent1"/>
                </a:solidFill>
              </a:rPr>
              <a:t>R-</a:t>
            </a:r>
            <a:r>
              <a:rPr lang="ru-RU" sz="2400" b="1" dirty="0" smtClean="0">
                <a:solidFill>
                  <a:schemeClr val="accent1"/>
                </a:solidFill>
              </a:rPr>
              <a:t>специалист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9352" y="4294439"/>
            <a:ext cx="1624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</a:rPr>
              <a:t>журналист</a:t>
            </a:r>
            <a:endParaRPr lang="ru-RU" sz="2400" b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3224" y="4070076"/>
            <a:ext cx="1211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политолог</a:t>
            </a:r>
            <a:endParaRPr lang="ru-RU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18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297917"/>
            <a:ext cx="8229600" cy="490066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/>
              <a:t>Востребованность профессии социолога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70879" y="1305634"/>
            <a:ext cx="410445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1"/>
            <a:r>
              <a:rPr lang="ru-RU" b="1" dirty="0" smtClean="0">
                <a:solidFill>
                  <a:schemeClr val="bg1"/>
                </a:solidFill>
              </a:rPr>
              <a:t>На 25.04.2018</a:t>
            </a:r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п</a:t>
            </a:r>
            <a:r>
              <a:rPr lang="ru-RU" b="1" dirty="0" smtClean="0">
                <a:solidFill>
                  <a:schemeClr val="bg1"/>
                </a:solidFill>
              </a:rPr>
              <a:t>о </a:t>
            </a:r>
            <a:r>
              <a:rPr lang="ru-RU" b="1" dirty="0">
                <a:solidFill>
                  <a:schemeClr val="bg1"/>
                </a:solidFill>
              </a:rPr>
              <a:t>запросу «социолог» - </a:t>
            </a:r>
            <a:r>
              <a:rPr lang="ru-RU" b="1" dirty="0" smtClean="0">
                <a:solidFill>
                  <a:schemeClr val="bg1"/>
                </a:solidFill>
              </a:rPr>
              <a:t>32 вакансии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5949280"/>
            <a:ext cx="48965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effectLst/>
              </a:rPr>
              <a:t>Средняя предлагаемая зарплата – 196 000 тенге</a:t>
            </a:r>
          </a:p>
          <a:p>
            <a:pPr lvl="1"/>
            <a:r>
              <a:rPr lang="ru-RU" sz="1400" dirty="0" smtClean="0">
                <a:effectLst/>
              </a:rPr>
              <a:t>Для справки: </a:t>
            </a:r>
          </a:p>
          <a:p>
            <a:pPr lvl="1"/>
            <a:r>
              <a:rPr lang="ru-RU" sz="1400" dirty="0" smtClean="0">
                <a:effectLst/>
              </a:rPr>
              <a:t>в </a:t>
            </a:r>
            <a:r>
              <a:rPr lang="en-US" sz="1400" dirty="0"/>
              <a:t>I</a:t>
            </a:r>
            <a:r>
              <a:rPr lang="en-US" sz="1400" dirty="0" smtClean="0">
                <a:effectLst/>
              </a:rPr>
              <a:t>V </a:t>
            </a:r>
            <a:r>
              <a:rPr lang="ru-RU" sz="1400" dirty="0" smtClean="0">
                <a:effectLst/>
              </a:rPr>
              <a:t>квартале 2017г. среднемесячная заработная плата в Казахстане составила </a:t>
            </a:r>
            <a:r>
              <a:rPr lang="ru-RU" sz="1400" dirty="0"/>
              <a:t>163 725 </a:t>
            </a:r>
            <a:r>
              <a:rPr lang="ru-RU" sz="1400" dirty="0" smtClean="0">
                <a:effectLst/>
              </a:rPr>
              <a:t>тенге. </a:t>
            </a:r>
            <a:endParaRPr lang="ru-RU" sz="1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205515"/>
            <a:ext cx="2808312" cy="295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2609530"/>
              </p:ext>
            </p:extLst>
          </p:nvPr>
        </p:nvGraphicFramePr>
        <p:xfrm>
          <a:off x="323528" y="2528029"/>
          <a:ext cx="4747351" cy="3421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883276"/>
            <a:ext cx="12192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5771103"/>
              </p:ext>
            </p:extLst>
          </p:nvPr>
        </p:nvGraphicFramePr>
        <p:xfrm>
          <a:off x="4788024" y="1951965"/>
          <a:ext cx="3078088" cy="2451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3832640"/>
              </p:ext>
            </p:extLst>
          </p:nvPr>
        </p:nvGraphicFramePr>
        <p:xfrm>
          <a:off x="5220072" y="3715166"/>
          <a:ext cx="3923928" cy="3205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75759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Примеры вакансий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224" y="116632"/>
            <a:ext cx="12192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8" y="4252688"/>
            <a:ext cx="8828260" cy="17049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8" y="5044483"/>
            <a:ext cx="9010023" cy="17196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8" y="745283"/>
            <a:ext cx="8961543" cy="17740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80" y="2413763"/>
            <a:ext cx="9083551" cy="18167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912" y="4725144"/>
            <a:ext cx="7012088" cy="14755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40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1" y="2708921"/>
            <a:ext cx="4841288" cy="385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424" y="260648"/>
            <a:ext cx="461885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Востребованность профессий в РК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53241" y="476672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Топ - 10 востребованных профессий в Казахстане по версии </a:t>
            </a:r>
            <a:r>
              <a:rPr lang="en-US" b="1" dirty="0" smtClean="0"/>
              <a:t>Education</a:t>
            </a:r>
            <a:r>
              <a:rPr lang="ru-RU" b="1" dirty="0" smtClean="0"/>
              <a:t> </a:t>
            </a:r>
            <a:r>
              <a:rPr lang="en-US" b="1" dirty="0" smtClean="0"/>
              <a:t>Best</a:t>
            </a:r>
            <a:r>
              <a:rPr lang="ru-RU" b="1" dirty="0" smtClean="0"/>
              <a:t> (201</a:t>
            </a:r>
            <a:r>
              <a:rPr lang="en-US" b="1" dirty="0" smtClean="0"/>
              <a:t>7</a:t>
            </a:r>
            <a:r>
              <a:rPr lang="ru-RU" b="1" dirty="0" smtClean="0"/>
              <a:t> год)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816330" y="1135365"/>
            <a:ext cx="40324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Инженеры</a:t>
            </a:r>
          </a:p>
          <a:p>
            <a:pPr marL="342900" indent="-342900">
              <a:buAutoNum type="arabicPeriod"/>
            </a:pPr>
            <a:r>
              <a:rPr lang="ru-RU" dirty="0" smtClean="0"/>
              <a:t>ИТ-специалисты</a:t>
            </a:r>
          </a:p>
          <a:p>
            <a:pPr marL="342900" indent="-342900">
              <a:buAutoNum type="arabicPeriod"/>
            </a:pPr>
            <a:r>
              <a:rPr lang="ru-RU" dirty="0" smtClean="0"/>
              <a:t>Врачи</a:t>
            </a:r>
          </a:p>
          <a:p>
            <a:pPr marL="342900" indent="-342900">
              <a:buAutoNum type="arabicPeriod"/>
            </a:pPr>
            <a:r>
              <a:rPr lang="ru-RU" dirty="0" smtClean="0"/>
              <a:t>Учителя</a:t>
            </a:r>
          </a:p>
          <a:p>
            <a:pPr marL="342900" indent="-342900">
              <a:buAutoNum type="arabicPeriod"/>
            </a:pPr>
            <a:r>
              <a:rPr lang="ru-RU" dirty="0" smtClean="0"/>
              <a:t>Специалисты в сфере маркетинга</a:t>
            </a:r>
          </a:p>
          <a:p>
            <a:pPr marL="342900" indent="-342900">
              <a:buAutoNum type="arabicPeriod"/>
            </a:pPr>
            <a:r>
              <a:rPr lang="ru-RU" dirty="0" smtClean="0"/>
              <a:t>Менеджеры</a:t>
            </a:r>
          </a:p>
          <a:p>
            <a:pPr marL="342900" indent="-342900">
              <a:buAutoNum type="arabicPeriod"/>
            </a:pPr>
            <a:r>
              <a:rPr lang="ru-RU" dirty="0" smtClean="0"/>
              <a:t>Специалисты в сфере гостиничного дела и туризма</a:t>
            </a:r>
          </a:p>
          <a:p>
            <a:pPr marL="342900" indent="-342900">
              <a:buAutoNum type="arabicPeriod"/>
            </a:pPr>
            <a:r>
              <a:rPr lang="ru-RU" dirty="0" smtClean="0"/>
              <a:t>Бухгалтера-кассиры</a:t>
            </a:r>
          </a:p>
          <a:p>
            <a:pPr marL="342900" indent="-342900">
              <a:buAutoNum type="arabicPeriod"/>
            </a:pPr>
            <a:r>
              <a:rPr lang="ru-RU" dirty="0" smtClean="0"/>
              <a:t>Специалисты по логистике</a:t>
            </a:r>
          </a:p>
          <a:p>
            <a:pPr marL="342900" indent="-342900">
              <a:buAutoNum type="arabicPeriod"/>
            </a:pPr>
            <a:r>
              <a:rPr lang="ru-RU" dirty="0" smtClean="0"/>
              <a:t>Специалисты в сфере биотехнологий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277250" y="2060849"/>
            <a:ext cx="4860032" cy="129614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51520" y="4687620"/>
            <a:ext cx="3456385" cy="27891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87521" y="4551685"/>
            <a:ext cx="4572000" cy="2031325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Профессия социолога имеет средний уровень востребованности на рынке </a:t>
            </a:r>
            <a:r>
              <a:rPr lang="ru-RU" b="1" dirty="0" smtClean="0">
                <a:solidFill>
                  <a:schemeClr val="bg1"/>
                </a:solidFill>
              </a:rPr>
              <a:t>труда.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Уровень </a:t>
            </a:r>
            <a:r>
              <a:rPr lang="ru-RU" b="1" dirty="0">
                <a:solidFill>
                  <a:schemeClr val="bg1"/>
                </a:solidFill>
              </a:rPr>
              <a:t>заработной платы – средний, во многом зависит от места </a:t>
            </a:r>
            <a:r>
              <a:rPr lang="ru-RU" b="1" dirty="0" smtClean="0">
                <a:solidFill>
                  <a:schemeClr val="bg1"/>
                </a:solidFill>
              </a:rPr>
              <a:t>работы.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Перспективы </a:t>
            </a:r>
            <a:r>
              <a:rPr lang="ru-RU" b="1" dirty="0">
                <a:solidFill>
                  <a:schemeClr val="bg1"/>
                </a:solidFill>
              </a:rPr>
              <a:t>карьерного </a:t>
            </a:r>
            <a:r>
              <a:rPr lang="ru-RU" b="1" dirty="0" smtClean="0">
                <a:solidFill>
                  <a:schemeClr val="bg1"/>
                </a:solidFill>
              </a:rPr>
              <a:t>роста - высокие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85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Востребованность профессии в мире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628800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Сайт </a:t>
            </a:r>
            <a:r>
              <a:rPr lang="ru-RU" dirty="0" err="1"/>
              <a:t>CareerCast</a:t>
            </a:r>
            <a:r>
              <a:rPr lang="ru-RU" dirty="0"/>
              <a:t> опубликовал рейтинг лучших профессий 2017 </a:t>
            </a:r>
            <a:r>
              <a:rPr lang="ru-RU" dirty="0" smtClean="0"/>
              <a:t>года</a:t>
            </a:r>
            <a:r>
              <a:rPr lang="ru-RU" dirty="0"/>
              <a:t> </a:t>
            </a:r>
            <a:r>
              <a:rPr lang="ru-RU" dirty="0" smtClean="0"/>
              <a:t>на основе оценки доходов и перспективы роста на ближайшие 7 лет</a:t>
            </a: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74" y="2275131"/>
            <a:ext cx="607695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73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/>
              <a:t>Полезные Интернет-ресурсы:</a:t>
            </a:r>
            <a:endParaRPr lang="ru-RU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11" y="4221088"/>
            <a:ext cx="359092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76056" y="4221088"/>
            <a:ext cx="2539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http://www.atameken.kz</a:t>
            </a:r>
            <a:endParaRPr lang="ru-RU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974" y="1628800"/>
            <a:ext cx="128670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27617" y="1804174"/>
            <a:ext cx="14044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https://hh.kz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27617" y="2636209"/>
            <a:ext cx="1648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http://granty.kz</a:t>
            </a:r>
            <a:endParaRPr lang="ru-RU" dirty="0"/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549" y="2622356"/>
            <a:ext cx="18573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11" y="3344573"/>
            <a:ext cx="38195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32039" y="3342395"/>
            <a:ext cx="1800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http://edu.gov.kz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232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Результаты теста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40414"/>
              </p:ext>
            </p:extLst>
          </p:nvPr>
        </p:nvGraphicFramePr>
        <p:xfrm>
          <a:off x="899592" y="1412776"/>
          <a:ext cx="6120680" cy="2376266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87770"/>
                <a:gridCol w="766582"/>
                <a:gridCol w="766582"/>
                <a:gridCol w="766582"/>
                <a:gridCol w="766582"/>
                <a:gridCol w="766582"/>
              </a:tblGrid>
              <a:tr h="43992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Уровень выраженности интересов, склонностей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ЮНОШИ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55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Человек-Природа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Человек-Техника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Человек-Человек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Человек-Знак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Человек-Художественный образ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96165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100" u="none" strike="noStrike" dirty="0" smtClean="0">
                          <a:effectLst/>
                        </a:rPr>
                        <a:t>Низкий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0-1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6165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100" u="none" strike="noStrike" dirty="0">
                          <a:effectLst/>
                        </a:rPr>
                        <a:t>Ниже среднего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2-4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1-2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1-2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1-2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6165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100" u="none" strike="noStrike" dirty="0">
                          <a:effectLst/>
                        </a:rPr>
                        <a:t>Средний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2-4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5-6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3-4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3-4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3-4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6165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100" u="none" strike="noStrike" dirty="0" smtClean="0">
                          <a:effectLst/>
                        </a:rPr>
                        <a:t>Выше среднего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5-6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5-7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5-6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5-7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6165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100" u="none" strike="noStrike" dirty="0">
                          <a:effectLst/>
                        </a:rPr>
                        <a:t>Высокий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7-8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7-8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538732"/>
              </p:ext>
            </p:extLst>
          </p:nvPr>
        </p:nvGraphicFramePr>
        <p:xfrm>
          <a:off x="2195736" y="4077073"/>
          <a:ext cx="6192686" cy="2460113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2218771"/>
                <a:gridCol w="794783"/>
                <a:gridCol w="794783"/>
                <a:gridCol w="794783"/>
                <a:gridCol w="794783"/>
                <a:gridCol w="794783"/>
              </a:tblGrid>
              <a:tr h="4698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Уровень выраженности интересов, склонностей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ДЕВУШКИ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60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Человек-Природа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Человек-Техника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Человек-Человек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Человек-Знак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Человек-Художественный образ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208838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100" u="none" strike="noStrike" dirty="0">
                          <a:effectLst/>
                        </a:rPr>
                        <a:t>Низкий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0-1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8838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100" u="none" strike="noStrike" dirty="0">
                          <a:effectLst/>
                        </a:rPr>
                        <a:t>Ниже среднего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1-2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1-3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2-4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8838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100" u="none" strike="noStrike" dirty="0">
                          <a:effectLst/>
                        </a:rPr>
                        <a:t>Средний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2-4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3-4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4-6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2-3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5-6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8838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100" u="none" strike="noStrike" dirty="0">
                          <a:effectLst/>
                        </a:rPr>
                        <a:t>Выше среднего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5-7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5-6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4-6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8838"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100" u="none" strike="noStrike" dirty="0">
                          <a:effectLst/>
                        </a:rPr>
                        <a:t>Высокий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7-8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7-8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412776"/>
            <a:ext cx="168045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94762"/>
            <a:ext cx="1387381" cy="229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321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0"/>
            <a:ext cx="2786447" cy="2089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936" y="2204863"/>
            <a:ext cx="1781175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>Социология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990" y="1664567"/>
            <a:ext cx="7603394" cy="3121571"/>
          </a:xfrm>
        </p:spPr>
        <p:txBody>
          <a:bodyPr>
            <a:normAutofit/>
          </a:bodyPr>
          <a:lstStyle/>
          <a:p>
            <a:pPr marL="800100" lvl="2" indent="0">
              <a:buNone/>
            </a:pPr>
            <a:r>
              <a:rPr lang="ru-RU" sz="3200" dirty="0" smtClean="0"/>
              <a:t>Термин </a:t>
            </a:r>
            <a:r>
              <a:rPr lang="ru-RU" sz="3200" b="1" dirty="0" smtClean="0"/>
              <a:t>социология</a:t>
            </a:r>
            <a:r>
              <a:rPr lang="ru-RU" sz="3200" dirty="0" smtClean="0"/>
              <a:t>  происходит от двух слов:</a:t>
            </a:r>
          </a:p>
          <a:p>
            <a:r>
              <a:rPr lang="ru-RU" dirty="0"/>
              <a:t>л</a:t>
            </a:r>
            <a:r>
              <a:rPr lang="ru-RU" dirty="0" smtClean="0"/>
              <a:t>атинского «</a:t>
            </a:r>
            <a:r>
              <a:rPr lang="en-US" dirty="0" err="1" smtClean="0"/>
              <a:t>societas</a:t>
            </a:r>
            <a:r>
              <a:rPr lang="ru-RU" dirty="0" smtClean="0"/>
              <a:t>» - «общество»</a:t>
            </a:r>
          </a:p>
          <a:p>
            <a:r>
              <a:rPr lang="ru-RU" dirty="0" smtClean="0"/>
              <a:t>греческого «</a:t>
            </a:r>
            <a:r>
              <a:rPr lang="en-US" dirty="0" smtClean="0"/>
              <a:t>logos</a:t>
            </a:r>
            <a:r>
              <a:rPr lang="ru-RU" dirty="0" smtClean="0"/>
              <a:t>» – «слово», 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dirty="0" smtClean="0"/>
              <a:t>«знание», «учение»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4581128"/>
            <a:ext cx="5976664" cy="18897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dirty="0">
                <a:solidFill>
                  <a:prstClr val="black"/>
                </a:solidFill>
              </a:rPr>
              <a:t>Значит, социология – наука об обществе… </a:t>
            </a:r>
          </a:p>
          <a:p>
            <a:pPr lvl="0" algn="ctr">
              <a:spcBef>
                <a:spcPct val="20000"/>
              </a:spcBef>
            </a:pPr>
            <a:r>
              <a:rPr lang="ru-RU" sz="4400" b="1" dirty="0">
                <a:solidFill>
                  <a:srgbClr val="C00000"/>
                </a:solidFill>
              </a:rPr>
              <a:t>НО</a:t>
            </a:r>
          </a:p>
        </p:txBody>
      </p:sp>
    </p:spTree>
    <p:extLst>
      <p:ext uri="{BB962C8B-B14F-4D97-AF65-F5344CB8AC3E}">
        <p14:creationId xmlns:p14="http://schemas.microsoft.com/office/powerpoint/2010/main" val="290058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Тесты на профориентацию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93649" y="177281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2"/>
              </a:rPr>
              <a:t>https://www.16personalities.com/ru/test-lichnosti</a:t>
            </a:r>
            <a:endParaRPr lang="ru-RU" dirty="0" smtClean="0"/>
          </a:p>
          <a:p>
            <a:r>
              <a:rPr lang="ru-RU" dirty="0" smtClean="0"/>
              <a:t>Тест на определение типа личности, предпочитаемые роли и виды деятельности в команде </a:t>
            </a:r>
            <a:endParaRPr lang="ru-RU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74" y="1772816"/>
            <a:ext cx="2505075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3888" y="4222829"/>
            <a:ext cx="3404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http://dolle.ucoz.ru/tests/</a:t>
            </a:r>
            <a:endParaRPr lang="ru-RU" dirty="0" smtClean="0"/>
          </a:p>
          <a:p>
            <a:r>
              <a:rPr lang="ru-RU" dirty="0" smtClean="0"/>
              <a:t>Можешь ли ты быть социологом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86127" y="3429000"/>
            <a:ext cx="40211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https://smartia.me/tests/</a:t>
            </a:r>
            <a:endParaRPr lang="ru-RU" dirty="0" smtClean="0"/>
          </a:p>
          <a:p>
            <a:r>
              <a:rPr lang="ru-RU" dirty="0" smtClean="0"/>
              <a:t>Бесплатные тесты на профориентацию</a:t>
            </a:r>
            <a:endParaRPr lang="ru-RU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34" y="5214261"/>
            <a:ext cx="8418938" cy="124301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55983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96752"/>
            <a:ext cx="6352597" cy="426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chornomorsk.info/wp-content/uploads/2015/02/Ilichevskoe-gorodskoe-potrebitelskoe-obshhestv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868917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531" y="4282813"/>
            <a:ext cx="378142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995318"/>
            <a:ext cx="5553075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411" y="116632"/>
            <a:ext cx="45720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8" y="61214"/>
            <a:ext cx="3571715" cy="440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49" y="1700809"/>
            <a:ext cx="5876917" cy="3037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52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52736"/>
            <a:ext cx="4052193" cy="548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143000"/>
          </a:xfrm>
        </p:spPr>
        <p:txBody>
          <a:bodyPr/>
          <a:lstStyle/>
          <a:p>
            <a:pPr algn="l"/>
            <a:r>
              <a:rPr lang="ru-RU" b="1" dirty="0" smtClean="0"/>
              <a:t>Что же изучает социология? </a:t>
            </a:r>
            <a:endParaRPr lang="ru-RU" dirty="0"/>
          </a:p>
        </p:txBody>
      </p:sp>
      <p:pic>
        <p:nvPicPr>
          <p:cNvPr id="235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78" y="1244347"/>
            <a:ext cx="4682497" cy="441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5733256"/>
            <a:ext cx="4494307" cy="555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 smtClean="0">
                <a:solidFill>
                  <a:srgbClr val="1F497D"/>
                </a:solidFill>
                <a:effectLst/>
                <a:latin typeface="Arial"/>
                <a:ea typeface="Calibri"/>
                <a:cs typeface="Times New Roman"/>
              </a:rPr>
              <a:t>Набор ролей и статусов</a:t>
            </a:r>
            <a:endParaRPr lang="ru-RU" sz="28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154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60" y="1422783"/>
            <a:ext cx="39243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635" y="4005064"/>
            <a:ext cx="4027449" cy="268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72929"/>
            <a:ext cx="3361723" cy="271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202" y="838481"/>
            <a:ext cx="2804631" cy="220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2913459" cy="236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/>
          <a:lstStyle/>
          <a:p>
            <a:pPr algn="l"/>
            <a:r>
              <a:rPr lang="ru-RU" b="1" dirty="0" smtClean="0"/>
              <a:t>Что изучает социология 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04635" y="1884089"/>
            <a:ext cx="4572000" cy="30381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effectLst/>
                <a:latin typeface="Arial"/>
                <a:ea typeface="Calibri"/>
                <a:cs typeface="Times New Roman"/>
              </a:rPr>
              <a:t>Социология изучает взаимоотношения людей в обществе, их ролевые и статусные взаимодействия, особенности поведения в группах, групповые нормы и ценности</a:t>
            </a:r>
            <a:endParaRPr lang="ru-RU" sz="24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865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5266145"/>
              </p:ext>
            </p:extLst>
          </p:nvPr>
        </p:nvGraphicFramePr>
        <p:xfrm>
          <a:off x="395536" y="985998"/>
          <a:ext cx="8229600" cy="4886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767" y="3789041"/>
            <a:ext cx="3948414" cy="321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50106"/>
          </a:xfrm>
        </p:spPr>
        <p:txBody>
          <a:bodyPr/>
          <a:lstStyle/>
          <a:p>
            <a:pPr algn="l"/>
            <a:r>
              <a:rPr lang="ru-RU" b="1" dirty="0" smtClean="0"/>
              <a:t>Профессия социолога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4119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>Опрос</a:t>
            </a:r>
            <a:endParaRPr lang="ru-RU" b="1" dirty="0"/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4280"/>
            <a:ext cx="2330624" cy="233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53859"/>
            <a:ext cx="60960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88890"/>
            <a:ext cx="3016152" cy="301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155504" y="1208245"/>
            <a:ext cx="1355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Р</a:t>
            </a:r>
            <a:r>
              <a:rPr lang="ru-RU" b="1" dirty="0" smtClean="0"/>
              <a:t>еспондент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940152" y="3282574"/>
            <a:ext cx="1508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Выборка </a:t>
            </a:r>
            <a:endParaRPr lang="ru-RU" sz="2000" b="1" dirty="0"/>
          </a:p>
        </p:txBody>
      </p:sp>
      <p:sp>
        <p:nvSpPr>
          <p:cNvPr id="20" name="Выгнутая вправо стрелка 19"/>
          <p:cNvSpPr/>
          <p:nvPr/>
        </p:nvSpPr>
        <p:spPr>
          <a:xfrm>
            <a:off x="4604467" y="1392911"/>
            <a:ext cx="432048" cy="76462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право стрелка 12"/>
          <p:cNvSpPr/>
          <p:nvPr/>
        </p:nvSpPr>
        <p:spPr>
          <a:xfrm>
            <a:off x="7228112" y="3488890"/>
            <a:ext cx="872280" cy="150181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23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20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912179"/>
          </a:xfrm>
        </p:spPr>
        <p:txBody>
          <a:bodyPr/>
          <a:lstStyle/>
          <a:p>
            <a:pPr algn="l"/>
            <a:r>
              <a:rPr lang="ru-RU" b="1" dirty="0" smtClean="0"/>
              <a:t>Наблюдение</a:t>
            </a:r>
            <a:endParaRPr lang="ru-RU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6632"/>
            <a:ext cx="2629335" cy="2729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6191250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86817"/>
            <a:ext cx="2846764" cy="213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515" y="3654958"/>
            <a:ext cx="3946384" cy="263538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166" y="3262051"/>
            <a:ext cx="45720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516216" y="3137224"/>
            <a:ext cx="2428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Тайный покупатель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0788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8" y="188640"/>
            <a:ext cx="4286251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850106"/>
          </a:xfrm>
        </p:spPr>
        <p:txBody>
          <a:bodyPr/>
          <a:lstStyle/>
          <a:p>
            <a:pPr algn="l"/>
            <a:r>
              <a:rPr lang="ru-RU" b="1" dirty="0" smtClean="0"/>
              <a:t>Анализ документов</a:t>
            </a:r>
            <a:endParaRPr lang="ru-RU" b="1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24" y="1572146"/>
            <a:ext cx="5011299" cy="2911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724" y="4131561"/>
            <a:ext cx="6858174" cy="275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08104" y="3541047"/>
            <a:ext cx="1754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Контент-анализ</a:t>
            </a:r>
            <a:endParaRPr lang="ru-RU" b="1" dirty="0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174" y="3725712"/>
            <a:ext cx="457200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61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2249</TotalTime>
  <Words>526</Words>
  <Application>Microsoft Office PowerPoint</Application>
  <PresentationFormat>Экран (4:3)</PresentationFormat>
  <Paragraphs>181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Профессия - социолог</vt:lpstr>
      <vt:lpstr>Социология</vt:lpstr>
      <vt:lpstr>Презентация PowerPoint</vt:lpstr>
      <vt:lpstr>Что же изучает социология? </vt:lpstr>
      <vt:lpstr>Что изучает социология </vt:lpstr>
      <vt:lpstr>Профессия социолога</vt:lpstr>
      <vt:lpstr>Опрос</vt:lpstr>
      <vt:lpstr>Наблюдение</vt:lpstr>
      <vt:lpstr>Анализ документов</vt:lpstr>
      <vt:lpstr>Эксперимент</vt:lpstr>
      <vt:lpstr>Работа в группах</vt:lpstr>
      <vt:lpstr>Квалификационные требования</vt:lpstr>
      <vt:lpstr>Карьерные возможности в смежных областях</vt:lpstr>
      <vt:lpstr>Востребованность профессии социолога</vt:lpstr>
      <vt:lpstr>Примеры вакансий</vt:lpstr>
      <vt:lpstr>Востребованность профессий в РК</vt:lpstr>
      <vt:lpstr>Востребованность профессии в мире</vt:lpstr>
      <vt:lpstr>Полезные Интернет-ресурсы:</vt:lpstr>
      <vt:lpstr>Результаты теста</vt:lpstr>
      <vt:lpstr>Тесты на профориентацию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67</cp:revision>
  <dcterms:created xsi:type="dcterms:W3CDTF">2017-10-08T07:50:30Z</dcterms:created>
  <dcterms:modified xsi:type="dcterms:W3CDTF">2018-04-27T06:47:18Z</dcterms:modified>
</cp:coreProperties>
</file>